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5" r:id="rId3"/>
    <p:sldId id="286" r:id="rId4"/>
    <p:sldId id="287" r:id="rId5"/>
    <p:sldId id="282"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8" r:id="rId31"/>
    <p:sldId id="289"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0F3BEB42-797F-4416-A7ED-7D619DA389E9}" type="datetimeFigureOut">
              <a:rPr lang="es-CR" smtClean="0"/>
              <a:t>6/9/2024</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0666FBA6-EB86-4B7D-AC01-3032949EBB3A}" type="slidenum">
              <a:rPr lang="es-CR" smtClean="0"/>
              <a:t>‹Nº›</a:t>
            </a:fld>
            <a:endParaRPr lang="es-CR"/>
          </a:p>
        </p:txBody>
      </p:sp>
    </p:spTree>
    <p:extLst>
      <p:ext uri="{BB962C8B-B14F-4D97-AF65-F5344CB8AC3E}">
        <p14:creationId xmlns:p14="http://schemas.microsoft.com/office/powerpoint/2010/main" val="2824943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F3BEB42-797F-4416-A7ED-7D619DA389E9}" type="datetimeFigureOut">
              <a:rPr lang="es-CR" smtClean="0"/>
              <a:t>6/9/2024</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0666FBA6-EB86-4B7D-AC01-3032949EBB3A}" type="slidenum">
              <a:rPr lang="es-CR" smtClean="0"/>
              <a:t>‹Nº›</a:t>
            </a:fld>
            <a:endParaRPr lang="es-CR"/>
          </a:p>
        </p:txBody>
      </p:sp>
    </p:spTree>
    <p:extLst>
      <p:ext uri="{BB962C8B-B14F-4D97-AF65-F5344CB8AC3E}">
        <p14:creationId xmlns:p14="http://schemas.microsoft.com/office/powerpoint/2010/main" val="3814486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F3BEB42-797F-4416-A7ED-7D619DA389E9}" type="datetimeFigureOut">
              <a:rPr lang="es-CR" smtClean="0"/>
              <a:t>6/9/2024</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0666FBA6-EB86-4B7D-AC01-3032949EBB3A}" type="slidenum">
              <a:rPr lang="es-CR" smtClean="0"/>
              <a:t>‹Nº›</a:t>
            </a:fld>
            <a:endParaRPr lang="es-CR"/>
          </a:p>
        </p:txBody>
      </p:sp>
    </p:spTree>
    <p:extLst>
      <p:ext uri="{BB962C8B-B14F-4D97-AF65-F5344CB8AC3E}">
        <p14:creationId xmlns:p14="http://schemas.microsoft.com/office/powerpoint/2010/main" val="3196497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F3BEB42-797F-4416-A7ED-7D619DA389E9}" type="datetimeFigureOut">
              <a:rPr lang="es-CR" smtClean="0"/>
              <a:t>6/9/2024</a:t>
            </a:fld>
            <a:endParaRPr lang="es-CR"/>
          </a:p>
        </p:txBody>
      </p:sp>
      <p:sp>
        <p:nvSpPr>
          <p:cNvPr id="6" name="Footer Placeholder 5"/>
          <p:cNvSpPr>
            <a:spLocks noGrp="1"/>
          </p:cNvSpPr>
          <p:nvPr>
            <p:ph type="ftr" sz="quarter" idx="11"/>
          </p:nvPr>
        </p:nvSpPr>
        <p:spPr/>
        <p:txBody>
          <a:bodyPr/>
          <a:lstStyle/>
          <a:p>
            <a:endParaRPr lang="es-CR"/>
          </a:p>
        </p:txBody>
      </p:sp>
      <p:sp>
        <p:nvSpPr>
          <p:cNvPr id="7" name="Slide Number Placeholder 6"/>
          <p:cNvSpPr>
            <a:spLocks noGrp="1"/>
          </p:cNvSpPr>
          <p:nvPr>
            <p:ph type="sldNum" sz="quarter" idx="12"/>
          </p:nvPr>
        </p:nvSpPr>
        <p:spPr/>
        <p:txBody>
          <a:bodyPr/>
          <a:lstStyle/>
          <a:p>
            <a:fld id="{0666FBA6-EB86-4B7D-AC01-3032949EBB3A}" type="slidenum">
              <a:rPr lang="es-CR" smtClean="0"/>
              <a:t>‹Nº›</a:t>
            </a:fld>
            <a:endParaRPr lang="es-CR"/>
          </a:p>
        </p:txBody>
      </p:sp>
    </p:spTree>
    <p:extLst>
      <p:ext uri="{BB962C8B-B14F-4D97-AF65-F5344CB8AC3E}">
        <p14:creationId xmlns:p14="http://schemas.microsoft.com/office/powerpoint/2010/main" val="1917164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F3BEB42-797F-4416-A7ED-7D619DA389E9}" type="datetimeFigureOut">
              <a:rPr lang="es-CR" smtClean="0"/>
              <a:t>6/9/2024</a:t>
            </a:fld>
            <a:endParaRPr lang="es-CR"/>
          </a:p>
        </p:txBody>
      </p:sp>
      <p:sp>
        <p:nvSpPr>
          <p:cNvPr id="8" name="Footer Placeholder 7"/>
          <p:cNvSpPr>
            <a:spLocks noGrp="1"/>
          </p:cNvSpPr>
          <p:nvPr>
            <p:ph type="ftr" sz="quarter" idx="11"/>
          </p:nvPr>
        </p:nvSpPr>
        <p:spPr/>
        <p:txBody>
          <a:bodyPr/>
          <a:lstStyle/>
          <a:p>
            <a:endParaRPr lang="es-CR"/>
          </a:p>
        </p:txBody>
      </p:sp>
      <p:sp>
        <p:nvSpPr>
          <p:cNvPr id="9" name="Slide Number Placeholder 8"/>
          <p:cNvSpPr>
            <a:spLocks noGrp="1"/>
          </p:cNvSpPr>
          <p:nvPr>
            <p:ph type="sldNum" sz="quarter" idx="12"/>
          </p:nvPr>
        </p:nvSpPr>
        <p:spPr/>
        <p:txBody>
          <a:bodyPr/>
          <a:lstStyle/>
          <a:p>
            <a:fld id="{0666FBA6-EB86-4B7D-AC01-3032949EBB3A}" type="slidenum">
              <a:rPr lang="es-CR" smtClean="0"/>
              <a:t>‹Nº›</a:t>
            </a:fld>
            <a:endParaRPr lang="es-CR"/>
          </a:p>
        </p:txBody>
      </p:sp>
    </p:spTree>
    <p:extLst>
      <p:ext uri="{BB962C8B-B14F-4D97-AF65-F5344CB8AC3E}">
        <p14:creationId xmlns:p14="http://schemas.microsoft.com/office/powerpoint/2010/main" val="2901823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F3BEB42-797F-4416-A7ED-7D619DA389E9}" type="datetimeFigureOut">
              <a:rPr lang="es-CR" smtClean="0"/>
              <a:t>6/9/2024</a:t>
            </a:fld>
            <a:endParaRPr lang="es-CR"/>
          </a:p>
        </p:txBody>
      </p:sp>
      <p:sp>
        <p:nvSpPr>
          <p:cNvPr id="4" name="Footer Placeholder 3"/>
          <p:cNvSpPr>
            <a:spLocks noGrp="1"/>
          </p:cNvSpPr>
          <p:nvPr>
            <p:ph type="ftr" sz="quarter" idx="11"/>
          </p:nvPr>
        </p:nvSpPr>
        <p:spPr/>
        <p:txBody>
          <a:bodyPr/>
          <a:lstStyle/>
          <a:p>
            <a:endParaRPr lang="es-CR"/>
          </a:p>
        </p:txBody>
      </p:sp>
      <p:sp>
        <p:nvSpPr>
          <p:cNvPr id="5" name="Slide Number Placeholder 4"/>
          <p:cNvSpPr>
            <a:spLocks noGrp="1"/>
          </p:cNvSpPr>
          <p:nvPr>
            <p:ph type="sldNum" sz="quarter" idx="12"/>
          </p:nvPr>
        </p:nvSpPr>
        <p:spPr/>
        <p:txBody>
          <a:bodyPr/>
          <a:lstStyle/>
          <a:p>
            <a:fld id="{0666FBA6-EB86-4B7D-AC01-3032949EBB3A}" type="slidenum">
              <a:rPr lang="es-CR" smtClean="0"/>
              <a:t>‹Nº›</a:t>
            </a:fld>
            <a:endParaRPr lang="es-CR"/>
          </a:p>
        </p:txBody>
      </p:sp>
    </p:spTree>
    <p:extLst>
      <p:ext uri="{BB962C8B-B14F-4D97-AF65-F5344CB8AC3E}">
        <p14:creationId xmlns:p14="http://schemas.microsoft.com/office/powerpoint/2010/main" val="1327186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3BEB42-797F-4416-A7ED-7D619DA389E9}" type="datetimeFigureOut">
              <a:rPr lang="es-CR" smtClean="0"/>
              <a:t>6/9/2024</a:t>
            </a:fld>
            <a:endParaRPr lang="es-CR"/>
          </a:p>
        </p:txBody>
      </p:sp>
      <p:sp>
        <p:nvSpPr>
          <p:cNvPr id="3" name="Footer Placeholder 2"/>
          <p:cNvSpPr>
            <a:spLocks noGrp="1"/>
          </p:cNvSpPr>
          <p:nvPr>
            <p:ph type="ftr" sz="quarter" idx="11"/>
          </p:nvPr>
        </p:nvSpPr>
        <p:spPr/>
        <p:txBody>
          <a:bodyPr/>
          <a:lstStyle/>
          <a:p>
            <a:endParaRPr lang="es-CR"/>
          </a:p>
        </p:txBody>
      </p:sp>
      <p:sp>
        <p:nvSpPr>
          <p:cNvPr id="4" name="Slide Number Placeholder 3"/>
          <p:cNvSpPr>
            <a:spLocks noGrp="1"/>
          </p:cNvSpPr>
          <p:nvPr>
            <p:ph type="sldNum" sz="quarter" idx="12"/>
          </p:nvPr>
        </p:nvSpPr>
        <p:spPr/>
        <p:txBody>
          <a:bodyPr/>
          <a:lstStyle/>
          <a:p>
            <a:fld id="{0666FBA6-EB86-4B7D-AC01-3032949EBB3A}" type="slidenum">
              <a:rPr lang="es-CR" smtClean="0"/>
              <a:t>‹Nº›</a:t>
            </a:fld>
            <a:endParaRPr lang="es-CR"/>
          </a:p>
        </p:txBody>
      </p:sp>
    </p:spTree>
    <p:extLst>
      <p:ext uri="{BB962C8B-B14F-4D97-AF65-F5344CB8AC3E}">
        <p14:creationId xmlns:p14="http://schemas.microsoft.com/office/powerpoint/2010/main" val="184177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F3BEB42-797F-4416-A7ED-7D619DA389E9}" type="datetimeFigureOut">
              <a:rPr lang="es-CR" smtClean="0"/>
              <a:t>6/9/2024</a:t>
            </a:fld>
            <a:endParaRPr lang="es-CR"/>
          </a:p>
        </p:txBody>
      </p:sp>
      <p:sp>
        <p:nvSpPr>
          <p:cNvPr id="6" name="Footer Placeholder 5"/>
          <p:cNvSpPr>
            <a:spLocks noGrp="1"/>
          </p:cNvSpPr>
          <p:nvPr>
            <p:ph type="ftr" sz="quarter" idx="11"/>
          </p:nvPr>
        </p:nvSpPr>
        <p:spPr/>
        <p:txBody>
          <a:bodyPr/>
          <a:lstStyle/>
          <a:p>
            <a:endParaRPr lang="es-CR"/>
          </a:p>
        </p:txBody>
      </p:sp>
      <p:sp>
        <p:nvSpPr>
          <p:cNvPr id="7" name="Slide Number Placeholder 6"/>
          <p:cNvSpPr>
            <a:spLocks noGrp="1"/>
          </p:cNvSpPr>
          <p:nvPr>
            <p:ph type="sldNum" sz="quarter" idx="12"/>
          </p:nvPr>
        </p:nvSpPr>
        <p:spPr/>
        <p:txBody>
          <a:bodyPr/>
          <a:lstStyle/>
          <a:p>
            <a:fld id="{0666FBA6-EB86-4B7D-AC01-3032949EBB3A}" type="slidenum">
              <a:rPr lang="es-CR" smtClean="0"/>
              <a:t>‹Nº›</a:t>
            </a:fld>
            <a:endParaRPr lang="es-CR"/>
          </a:p>
        </p:txBody>
      </p:sp>
    </p:spTree>
    <p:extLst>
      <p:ext uri="{BB962C8B-B14F-4D97-AF65-F5344CB8AC3E}">
        <p14:creationId xmlns:p14="http://schemas.microsoft.com/office/powerpoint/2010/main" val="1193694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F3BEB42-797F-4416-A7ED-7D619DA389E9}" type="datetimeFigureOut">
              <a:rPr lang="es-CR" smtClean="0"/>
              <a:t>6/9/2024</a:t>
            </a:fld>
            <a:endParaRPr lang="es-CR"/>
          </a:p>
        </p:txBody>
      </p:sp>
      <p:sp>
        <p:nvSpPr>
          <p:cNvPr id="6" name="Footer Placeholder 5"/>
          <p:cNvSpPr>
            <a:spLocks noGrp="1"/>
          </p:cNvSpPr>
          <p:nvPr>
            <p:ph type="ftr" sz="quarter" idx="11"/>
          </p:nvPr>
        </p:nvSpPr>
        <p:spPr/>
        <p:txBody>
          <a:bodyPr/>
          <a:lstStyle/>
          <a:p>
            <a:endParaRPr lang="es-CR"/>
          </a:p>
        </p:txBody>
      </p:sp>
      <p:sp>
        <p:nvSpPr>
          <p:cNvPr id="7" name="Slide Number Placeholder 6"/>
          <p:cNvSpPr>
            <a:spLocks noGrp="1"/>
          </p:cNvSpPr>
          <p:nvPr>
            <p:ph type="sldNum" sz="quarter" idx="12"/>
          </p:nvPr>
        </p:nvSpPr>
        <p:spPr/>
        <p:txBody>
          <a:bodyPr/>
          <a:lstStyle/>
          <a:p>
            <a:fld id="{0666FBA6-EB86-4B7D-AC01-3032949EBB3A}" type="slidenum">
              <a:rPr lang="es-CR" smtClean="0"/>
              <a:t>‹Nº›</a:t>
            </a:fld>
            <a:endParaRPr lang="es-CR"/>
          </a:p>
        </p:txBody>
      </p:sp>
    </p:spTree>
    <p:extLst>
      <p:ext uri="{BB962C8B-B14F-4D97-AF65-F5344CB8AC3E}">
        <p14:creationId xmlns:p14="http://schemas.microsoft.com/office/powerpoint/2010/main" val="3522354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F3BEB42-797F-4416-A7ED-7D619DA389E9}" type="datetimeFigureOut">
              <a:rPr lang="es-CR" smtClean="0"/>
              <a:t>6/9/2024</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0666FBA6-EB86-4B7D-AC01-3032949EBB3A}" type="slidenum">
              <a:rPr lang="es-CR" smtClean="0"/>
              <a:t>‹Nº›</a:t>
            </a:fld>
            <a:endParaRPr lang="es-CR"/>
          </a:p>
        </p:txBody>
      </p:sp>
    </p:spTree>
    <p:extLst>
      <p:ext uri="{BB962C8B-B14F-4D97-AF65-F5344CB8AC3E}">
        <p14:creationId xmlns:p14="http://schemas.microsoft.com/office/powerpoint/2010/main" val="2118395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F3BEB42-797F-4416-A7ED-7D619DA389E9}" type="datetimeFigureOut">
              <a:rPr lang="es-CR" smtClean="0"/>
              <a:t>6/9/2024</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0666FBA6-EB86-4B7D-AC01-3032949EBB3A}" type="slidenum">
              <a:rPr lang="es-CR" smtClean="0"/>
              <a:t>‹Nº›</a:t>
            </a:fld>
            <a:endParaRPr lang="es-CR"/>
          </a:p>
        </p:txBody>
      </p:sp>
    </p:spTree>
    <p:extLst>
      <p:ext uri="{BB962C8B-B14F-4D97-AF65-F5344CB8AC3E}">
        <p14:creationId xmlns:p14="http://schemas.microsoft.com/office/powerpoint/2010/main" val="2827155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3BEB42-797F-4416-A7ED-7D619DA389E9}" type="datetimeFigureOut">
              <a:rPr lang="es-CR" smtClean="0"/>
              <a:t>6/9/2024</a:t>
            </a:fld>
            <a:endParaRPr lang="es-C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66FBA6-EB86-4B7D-AC01-3032949EBB3A}" type="slidenum">
              <a:rPr lang="es-CR" smtClean="0"/>
              <a:t>‹Nº›</a:t>
            </a:fld>
            <a:endParaRPr lang="es-CR"/>
          </a:p>
        </p:txBody>
      </p:sp>
    </p:spTree>
    <p:extLst>
      <p:ext uri="{BB962C8B-B14F-4D97-AF65-F5344CB8AC3E}">
        <p14:creationId xmlns:p14="http://schemas.microsoft.com/office/powerpoint/2010/main" val="36574317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599E53-5AA8-38C6-2973-CFB31F0012B6}"/>
              </a:ext>
            </a:extLst>
          </p:cNvPr>
          <p:cNvSpPr>
            <a:spLocks noGrp="1"/>
          </p:cNvSpPr>
          <p:nvPr>
            <p:ph type="ctrTitle"/>
          </p:nvPr>
        </p:nvSpPr>
        <p:spPr/>
        <p:txBody>
          <a:bodyPr/>
          <a:lstStyle/>
          <a:p>
            <a:r>
              <a:rPr lang="es-ES" dirty="0"/>
              <a:t>Justicia incluyente</a:t>
            </a:r>
            <a:br>
              <a:rPr lang="es-ES" dirty="0"/>
            </a:br>
            <a:r>
              <a:rPr lang="es-ES" dirty="0"/>
              <a:t>(¿inclusiva?)</a:t>
            </a:r>
            <a:endParaRPr lang="es-CR" dirty="0"/>
          </a:p>
        </p:txBody>
      </p:sp>
      <p:sp>
        <p:nvSpPr>
          <p:cNvPr id="3" name="Subtítulo 2">
            <a:extLst>
              <a:ext uri="{FF2B5EF4-FFF2-40B4-BE49-F238E27FC236}">
                <a16:creationId xmlns:a16="http://schemas.microsoft.com/office/drawing/2014/main" id="{80B68EBA-8676-BFAC-A66A-902F1BBB0231}"/>
              </a:ext>
            </a:extLst>
          </p:cNvPr>
          <p:cNvSpPr>
            <a:spLocks noGrp="1"/>
          </p:cNvSpPr>
          <p:nvPr>
            <p:ph type="subTitle" idx="1"/>
          </p:nvPr>
        </p:nvSpPr>
        <p:spPr/>
        <p:txBody>
          <a:bodyPr/>
          <a:lstStyle/>
          <a:p>
            <a:endParaRPr lang="es-ES" dirty="0"/>
          </a:p>
          <a:p>
            <a:r>
              <a:rPr lang="es-CR" sz="2800" dirty="0"/>
              <a:t>Alexei Julio Estrada</a:t>
            </a:r>
          </a:p>
          <a:p>
            <a:r>
              <a:rPr lang="es-CR" sz="2800" dirty="0"/>
              <a:t>Director jurídico de la Corte IDH</a:t>
            </a:r>
          </a:p>
        </p:txBody>
      </p:sp>
      <p:pic>
        <p:nvPicPr>
          <p:cNvPr id="4" name="Imagen 3">
            <a:extLst>
              <a:ext uri="{FF2B5EF4-FFF2-40B4-BE49-F238E27FC236}">
                <a16:creationId xmlns:a16="http://schemas.microsoft.com/office/drawing/2014/main" id="{CF99B91E-233A-99C5-0E74-5BBEDD0A7CD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3834998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F0267A-119C-4C91-C4FB-04DD8ED06242}"/>
              </a:ext>
            </a:extLst>
          </p:cNvPr>
          <p:cNvSpPr>
            <a:spLocks noGrp="1"/>
          </p:cNvSpPr>
          <p:nvPr>
            <p:ph type="title"/>
          </p:nvPr>
        </p:nvSpPr>
        <p:spPr/>
        <p:txBody>
          <a:bodyPr>
            <a:normAutofit fontScale="90000"/>
          </a:bodyPr>
          <a:lstStyle/>
          <a:p>
            <a:pPr algn="ctr"/>
            <a:br>
              <a:rPr lang="es-ES" dirty="0"/>
            </a:br>
            <a:br>
              <a:rPr lang="es-ES" dirty="0"/>
            </a:br>
            <a:r>
              <a:rPr lang="es-ES" dirty="0"/>
              <a:t>El enfoque diferencial</a:t>
            </a:r>
            <a:endParaRPr lang="es-CR" dirty="0"/>
          </a:p>
        </p:txBody>
      </p:sp>
      <p:sp>
        <p:nvSpPr>
          <p:cNvPr id="3" name="Marcador de contenido 2">
            <a:extLst>
              <a:ext uri="{FF2B5EF4-FFF2-40B4-BE49-F238E27FC236}">
                <a16:creationId xmlns:a16="http://schemas.microsoft.com/office/drawing/2014/main" id="{9E2B527D-ECE1-A468-B4B3-C30B3675011A}"/>
              </a:ext>
            </a:extLst>
          </p:cNvPr>
          <p:cNvSpPr>
            <a:spLocks noGrp="1"/>
          </p:cNvSpPr>
          <p:nvPr>
            <p:ph idx="1"/>
          </p:nvPr>
        </p:nvSpPr>
        <p:spPr/>
        <p:txBody>
          <a:bodyPr>
            <a:normAutofit/>
          </a:bodyPr>
          <a:lstStyle/>
          <a:p>
            <a:pPr marL="0" indent="0" algn="just">
              <a:buNone/>
            </a:pPr>
            <a:endParaRPr lang="es-ES" sz="3200" dirty="0"/>
          </a:p>
          <a:p>
            <a:pPr marL="0" indent="0" algn="just">
              <a:buNone/>
            </a:pPr>
            <a:r>
              <a:rPr lang="es-ES" sz="3200" dirty="0"/>
              <a:t>El Derecho Internacional de los Derechos Humanos ha reconocido que ciertos grupos sociales y pueblos tienen necesidades de una protección diferenciada debido a las situaciones específicas de vulnerabilidad en que se encuentran como resultado de las inequidades y asimetrías de las sociedades a las que pertenecen. </a:t>
            </a:r>
            <a:endParaRPr lang="es-CR" sz="3200" dirty="0"/>
          </a:p>
        </p:txBody>
      </p:sp>
      <p:pic>
        <p:nvPicPr>
          <p:cNvPr id="4" name="Imagen 3">
            <a:extLst>
              <a:ext uri="{FF2B5EF4-FFF2-40B4-BE49-F238E27FC236}">
                <a16:creationId xmlns:a16="http://schemas.microsoft.com/office/drawing/2014/main" id="{F8049866-2B39-D4C8-59E8-4EC868E6641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3540253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94824F-239D-3DF1-39C9-CA9C0DD53E4E}"/>
              </a:ext>
            </a:extLst>
          </p:cNvPr>
          <p:cNvSpPr>
            <a:spLocks noGrp="1"/>
          </p:cNvSpPr>
          <p:nvPr>
            <p:ph type="title"/>
          </p:nvPr>
        </p:nvSpPr>
        <p:spPr/>
        <p:txBody>
          <a:bodyPr>
            <a:normAutofit fontScale="90000"/>
          </a:bodyPr>
          <a:lstStyle/>
          <a:p>
            <a:pPr algn="ctr"/>
            <a:br>
              <a:rPr lang="es-ES" dirty="0"/>
            </a:br>
            <a:br>
              <a:rPr lang="es-ES" dirty="0"/>
            </a:br>
            <a:r>
              <a:rPr lang="es-ES" dirty="0"/>
              <a:t>El enfoque diferencial</a:t>
            </a:r>
            <a:endParaRPr lang="es-CR" dirty="0"/>
          </a:p>
        </p:txBody>
      </p:sp>
      <p:sp>
        <p:nvSpPr>
          <p:cNvPr id="3" name="Marcador de contenido 2">
            <a:extLst>
              <a:ext uri="{FF2B5EF4-FFF2-40B4-BE49-F238E27FC236}">
                <a16:creationId xmlns:a16="http://schemas.microsoft.com/office/drawing/2014/main" id="{83B357D0-3FD6-C964-792D-25D7EE8C6C52}"/>
              </a:ext>
            </a:extLst>
          </p:cNvPr>
          <p:cNvSpPr>
            <a:spLocks noGrp="1"/>
          </p:cNvSpPr>
          <p:nvPr>
            <p:ph idx="1"/>
          </p:nvPr>
        </p:nvSpPr>
        <p:spPr/>
        <p:txBody>
          <a:bodyPr/>
          <a:lstStyle/>
          <a:p>
            <a:pPr marL="0" indent="0" algn="just">
              <a:buNone/>
            </a:pPr>
            <a:endParaRPr lang="es-ES" dirty="0"/>
          </a:p>
          <a:p>
            <a:pPr marL="0" indent="0" algn="just">
              <a:buNone/>
            </a:pPr>
            <a:r>
              <a:rPr lang="es-ES" dirty="0"/>
              <a:t>Por su parte, en el marco del conflicto armado interno en Colombia, individuos y grupos sociales, por motivos socioeconómicos, culturales, políticos, geográficos, estructurales y del conflicto, han tenido dificultades y barreras sociales, institucionales, organizativas, económicas, políticas y culturales para acceder de forma efectiva a sus derechos, lo que los ha puesto en una situación de vulnerabilidad.</a:t>
            </a:r>
            <a:endParaRPr lang="es-CR" dirty="0"/>
          </a:p>
        </p:txBody>
      </p:sp>
      <p:pic>
        <p:nvPicPr>
          <p:cNvPr id="4" name="Imagen 3">
            <a:extLst>
              <a:ext uri="{FF2B5EF4-FFF2-40B4-BE49-F238E27FC236}">
                <a16:creationId xmlns:a16="http://schemas.microsoft.com/office/drawing/2014/main" id="{5BC65122-4232-B8D5-7735-22F57029E69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3861553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6EC033-9A7A-D59B-3900-B879AFD5631E}"/>
              </a:ext>
            </a:extLst>
          </p:cNvPr>
          <p:cNvSpPr>
            <a:spLocks noGrp="1"/>
          </p:cNvSpPr>
          <p:nvPr>
            <p:ph type="title"/>
          </p:nvPr>
        </p:nvSpPr>
        <p:spPr/>
        <p:txBody>
          <a:bodyPr>
            <a:normAutofit fontScale="90000"/>
          </a:bodyPr>
          <a:lstStyle/>
          <a:p>
            <a:pPr algn="ctr"/>
            <a:br>
              <a:rPr lang="es-ES" dirty="0"/>
            </a:br>
            <a:br>
              <a:rPr lang="es-ES" dirty="0"/>
            </a:br>
            <a:r>
              <a:rPr lang="es-ES" dirty="0"/>
              <a:t>El enfoque diferencial</a:t>
            </a:r>
            <a:endParaRPr lang="es-CR" dirty="0"/>
          </a:p>
        </p:txBody>
      </p:sp>
      <p:sp>
        <p:nvSpPr>
          <p:cNvPr id="3" name="Marcador de contenido 2">
            <a:extLst>
              <a:ext uri="{FF2B5EF4-FFF2-40B4-BE49-F238E27FC236}">
                <a16:creationId xmlns:a16="http://schemas.microsoft.com/office/drawing/2014/main" id="{146FE7DD-012E-E530-25A9-6C252B85929C}"/>
              </a:ext>
            </a:extLst>
          </p:cNvPr>
          <p:cNvSpPr>
            <a:spLocks noGrp="1"/>
          </p:cNvSpPr>
          <p:nvPr>
            <p:ph idx="1"/>
          </p:nvPr>
        </p:nvSpPr>
        <p:spPr/>
        <p:txBody>
          <a:bodyPr/>
          <a:lstStyle/>
          <a:p>
            <a:pPr marL="0" indent="0" algn="just">
              <a:buNone/>
            </a:pPr>
            <a:endParaRPr lang="es-ES" dirty="0"/>
          </a:p>
          <a:p>
            <a:pPr marL="0" indent="0" algn="just">
              <a:buNone/>
            </a:pPr>
            <a:r>
              <a:rPr lang="es-ES" dirty="0"/>
              <a:t>El enfoque diferencial parte del reconocimiento de la existencia de poblaciones con características particulares, construidas socialmente, en razón a su condición socioeconómica, género, pertenencia étnica, edad, de discapacidad e identidad cultural, y en los distintos momentos de su curso de vida: niñez, juventud, adultez y vejez; las cuales son cambiantes y a partir de estas se definen roles, oficios, valores, formas del ver el mundo, condiciones de vida y relaciones de poder.</a:t>
            </a:r>
            <a:endParaRPr lang="es-CR" dirty="0"/>
          </a:p>
        </p:txBody>
      </p:sp>
      <p:pic>
        <p:nvPicPr>
          <p:cNvPr id="4" name="Imagen 3">
            <a:extLst>
              <a:ext uri="{FF2B5EF4-FFF2-40B4-BE49-F238E27FC236}">
                <a16:creationId xmlns:a16="http://schemas.microsoft.com/office/drawing/2014/main" id="{44ABFD78-29C4-3F4E-D1B8-A95DFA0BCDA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3930772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827E4-DF47-24B0-3032-ACCEF333C7E8}"/>
              </a:ext>
            </a:extLst>
          </p:cNvPr>
          <p:cNvSpPr>
            <a:spLocks noGrp="1"/>
          </p:cNvSpPr>
          <p:nvPr>
            <p:ph type="title"/>
          </p:nvPr>
        </p:nvSpPr>
        <p:spPr/>
        <p:txBody>
          <a:bodyPr>
            <a:normAutofit fontScale="90000"/>
          </a:bodyPr>
          <a:lstStyle/>
          <a:p>
            <a:pPr algn="ctr"/>
            <a:br>
              <a:rPr lang="es-ES" dirty="0"/>
            </a:br>
            <a:br>
              <a:rPr lang="es-ES" dirty="0"/>
            </a:br>
            <a:r>
              <a:rPr lang="es-ES" dirty="0"/>
              <a:t>Concepto de justicia incluyente</a:t>
            </a:r>
            <a:endParaRPr lang="es-CR" dirty="0"/>
          </a:p>
        </p:txBody>
      </p:sp>
      <p:sp>
        <p:nvSpPr>
          <p:cNvPr id="3" name="Marcador de contenido 2">
            <a:extLst>
              <a:ext uri="{FF2B5EF4-FFF2-40B4-BE49-F238E27FC236}">
                <a16:creationId xmlns:a16="http://schemas.microsoft.com/office/drawing/2014/main" id="{66A30978-12CA-E55E-8330-35E12186204F}"/>
              </a:ext>
            </a:extLst>
          </p:cNvPr>
          <p:cNvSpPr>
            <a:spLocks noGrp="1"/>
          </p:cNvSpPr>
          <p:nvPr>
            <p:ph idx="1"/>
          </p:nvPr>
        </p:nvSpPr>
        <p:spPr/>
        <p:txBody>
          <a:bodyPr/>
          <a:lstStyle/>
          <a:p>
            <a:pPr marL="0" indent="0" algn="just">
              <a:buNone/>
            </a:pPr>
            <a:endParaRPr lang="es-ES" b="0" i="0" dirty="0">
              <a:solidFill>
                <a:srgbClr val="474747"/>
              </a:solidFill>
              <a:effectLst/>
              <a:highlight>
                <a:srgbClr val="FFFFFF"/>
              </a:highlight>
            </a:endParaRPr>
          </a:p>
          <a:p>
            <a:pPr marL="0" indent="0" algn="just">
              <a:buNone/>
            </a:pPr>
            <a:r>
              <a:rPr lang="es-ES" b="0" i="0" dirty="0">
                <a:solidFill>
                  <a:srgbClr val="474747"/>
                </a:solidFill>
                <a:effectLst/>
                <a:highlight>
                  <a:srgbClr val="FFFFFF"/>
                </a:highlight>
              </a:rPr>
              <a:t>Es la labor de los órganos jurisdiccionales que tiene como objetivo eliminar los prejuicios, discriminaciones, barreras, paradigmas excluyentes a fin de poder integrar a los grupos históricamente vulnerables en la democracia. </a:t>
            </a:r>
          </a:p>
          <a:p>
            <a:pPr marL="0" indent="0" algn="just">
              <a:buNone/>
            </a:pPr>
            <a:r>
              <a:rPr lang="es-ES" dirty="0">
                <a:solidFill>
                  <a:srgbClr val="474747"/>
                </a:solidFill>
                <a:highlight>
                  <a:srgbClr val="FFFFFF"/>
                </a:highlight>
              </a:rPr>
              <a:t>Reducción de barreras de acceso a la justicia de acceso a la justicia especialmente de grupos vulnerables. </a:t>
            </a:r>
          </a:p>
          <a:p>
            <a:pPr marL="0" indent="0" algn="just">
              <a:buNone/>
            </a:pPr>
            <a:r>
              <a:rPr lang="es-ES" dirty="0">
                <a:solidFill>
                  <a:srgbClr val="474747"/>
                </a:solidFill>
                <a:highlight>
                  <a:srgbClr val="FFFFFF"/>
                </a:highlight>
              </a:rPr>
              <a:t>Facilitar el acceso </a:t>
            </a:r>
            <a:r>
              <a:rPr lang="es-ES" b="0" i="0" dirty="0">
                <a:solidFill>
                  <a:srgbClr val="474747"/>
                </a:solidFill>
                <a:effectLst/>
                <a:highlight>
                  <a:srgbClr val="FFFFFF"/>
                </a:highlight>
              </a:rPr>
              <a:t>facilita el acceso a los servicios de justicia para ciudadanos que viven en zonas rurales afectadas por la violencia.</a:t>
            </a:r>
            <a:endParaRPr lang="es-CR" dirty="0"/>
          </a:p>
        </p:txBody>
      </p:sp>
      <p:pic>
        <p:nvPicPr>
          <p:cNvPr id="4" name="Imagen 3">
            <a:extLst>
              <a:ext uri="{FF2B5EF4-FFF2-40B4-BE49-F238E27FC236}">
                <a16:creationId xmlns:a16="http://schemas.microsoft.com/office/drawing/2014/main" id="{78828CAC-F3D6-CB06-9F6C-AC5948DA59BE}"/>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1714023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90259E-E756-E11F-6921-441BA4AEB4D7}"/>
              </a:ext>
            </a:extLst>
          </p:cNvPr>
          <p:cNvSpPr>
            <a:spLocks noGrp="1"/>
          </p:cNvSpPr>
          <p:nvPr>
            <p:ph type="title"/>
          </p:nvPr>
        </p:nvSpPr>
        <p:spPr/>
        <p:txBody>
          <a:bodyPr/>
          <a:lstStyle/>
          <a:p>
            <a:pPr algn="ctr"/>
            <a:br>
              <a:rPr lang="es-ES" dirty="0"/>
            </a:br>
            <a:r>
              <a:rPr lang="es-ES" dirty="0"/>
              <a:t>Fuentes en el DDHH</a:t>
            </a:r>
            <a:endParaRPr lang="es-CR" dirty="0"/>
          </a:p>
        </p:txBody>
      </p:sp>
      <p:sp>
        <p:nvSpPr>
          <p:cNvPr id="3" name="Marcador de contenido 2">
            <a:extLst>
              <a:ext uri="{FF2B5EF4-FFF2-40B4-BE49-F238E27FC236}">
                <a16:creationId xmlns:a16="http://schemas.microsoft.com/office/drawing/2014/main" id="{66D938DB-FEF6-F0B3-94DB-4A47C2D1D0E2}"/>
              </a:ext>
            </a:extLst>
          </p:cNvPr>
          <p:cNvSpPr>
            <a:spLocks noGrp="1"/>
          </p:cNvSpPr>
          <p:nvPr>
            <p:ph idx="1"/>
          </p:nvPr>
        </p:nvSpPr>
        <p:spPr/>
        <p:txBody>
          <a:bodyPr>
            <a:normAutofit/>
          </a:bodyPr>
          <a:lstStyle/>
          <a:p>
            <a:pPr marL="0" indent="0" algn="just">
              <a:buNone/>
            </a:pPr>
            <a:r>
              <a:rPr lang="es-ES" dirty="0"/>
              <a:t>Derecho de acceso a la administración de justicia “sin discriminación”: Disposiciones generales: sobre el derecho de acceso a la justicia que se deriva de las provisiones relacionadas con garantías judiciales, protección judicial, igualdad ante la ley y principio de legalidad.  </a:t>
            </a:r>
          </a:p>
          <a:p>
            <a:r>
              <a:rPr lang="es-ES" dirty="0"/>
              <a:t>Declaración Universal. Arts. 7, 8, 10 y 11.</a:t>
            </a:r>
          </a:p>
          <a:p>
            <a:r>
              <a:rPr lang="es-ES" dirty="0"/>
              <a:t>Pacto Internacional de Derechos Civiles y Políticos. Arts. 2, </a:t>
            </a:r>
            <a:r>
              <a:rPr lang="es-ES" dirty="0" err="1"/>
              <a:t>párrs</a:t>
            </a:r>
            <a:r>
              <a:rPr lang="es-ES" dirty="0"/>
              <a:t>. 1 y 3, 14 y 26. </a:t>
            </a:r>
          </a:p>
          <a:p>
            <a:r>
              <a:rPr lang="es-ES" dirty="0"/>
              <a:t>Convención Americana sobre Derechos Humanos, arts. 8 y 25.</a:t>
            </a:r>
          </a:p>
          <a:p>
            <a:pPr marL="0" indent="0">
              <a:buNone/>
            </a:pPr>
            <a:endParaRPr lang="es-CR" dirty="0"/>
          </a:p>
        </p:txBody>
      </p:sp>
      <p:pic>
        <p:nvPicPr>
          <p:cNvPr id="4" name="Imagen 3">
            <a:extLst>
              <a:ext uri="{FF2B5EF4-FFF2-40B4-BE49-F238E27FC236}">
                <a16:creationId xmlns:a16="http://schemas.microsoft.com/office/drawing/2014/main" id="{43FE4536-B3AC-1FDB-A545-861BD36FEB9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3058393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7BDD5D-6132-3167-89E7-053B41C181B0}"/>
              </a:ext>
            </a:extLst>
          </p:cNvPr>
          <p:cNvSpPr>
            <a:spLocks noGrp="1"/>
          </p:cNvSpPr>
          <p:nvPr>
            <p:ph type="title"/>
          </p:nvPr>
        </p:nvSpPr>
        <p:spPr/>
        <p:txBody>
          <a:bodyPr/>
          <a:lstStyle/>
          <a:p>
            <a:pPr algn="ctr"/>
            <a:br>
              <a:rPr lang="es-ES" dirty="0"/>
            </a:br>
            <a:r>
              <a:rPr lang="es-ES" dirty="0"/>
              <a:t>Fuentes en el DDHH</a:t>
            </a:r>
            <a:endParaRPr lang="es-CR" dirty="0"/>
          </a:p>
        </p:txBody>
      </p:sp>
      <p:sp>
        <p:nvSpPr>
          <p:cNvPr id="3" name="Marcador de contenido 2">
            <a:extLst>
              <a:ext uri="{FF2B5EF4-FFF2-40B4-BE49-F238E27FC236}">
                <a16:creationId xmlns:a16="http://schemas.microsoft.com/office/drawing/2014/main" id="{BA804F91-48ED-AD12-5B16-CEA517CFCEF2}"/>
              </a:ext>
            </a:extLst>
          </p:cNvPr>
          <p:cNvSpPr>
            <a:spLocks noGrp="1"/>
          </p:cNvSpPr>
          <p:nvPr>
            <p:ph idx="1"/>
          </p:nvPr>
        </p:nvSpPr>
        <p:spPr/>
        <p:txBody>
          <a:bodyPr>
            <a:normAutofit/>
          </a:bodyPr>
          <a:lstStyle/>
          <a:p>
            <a:pPr marL="0" indent="0" algn="just">
              <a:buNone/>
            </a:pPr>
            <a:r>
              <a:rPr lang="es-ES" sz="2400" dirty="0"/>
              <a:t>Disposiciones específicas sobre los compromisos diferenciados de los Estados en relación con los derechos de las personas en condición de vulnerabilidad, que serán analizados en el apartado siguiente son: </a:t>
            </a:r>
          </a:p>
          <a:p>
            <a:pPr algn="just"/>
            <a:r>
              <a:rPr lang="es-ES" sz="2400" dirty="0"/>
              <a:t>Convención de los Derechos del Niño. Artículos 12 y 40. </a:t>
            </a:r>
          </a:p>
          <a:p>
            <a:pPr algn="just"/>
            <a:r>
              <a:rPr lang="es-ES" sz="2400" dirty="0"/>
              <a:t>Convención sobre la eliminación de todas las formas de discriminación contra la mujer. Artículos 2 y 15</a:t>
            </a:r>
          </a:p>
          <a:p>
            <a:pPr algn="just"/>
            <a:r>
              <a:rPr lang="es-ES" sz="2400" dirty="0">
                <a:effectLst/>
                <a:ea typeface="Calibri" panose="020F0502020204030204" pitchFamily="34" charset="0"/>
                <a:cs typeface="Times New Roman" panose="02020603050405020304" pitchFamily="18" charset="0"/>
              </a:rPr>
              <a:t>Convención Interamericana para Prevenir, Sancionar y Erradicar la Violencia Contra la Mujer “Convención Belem do Pará”. Artículos 7 a, f y g y 8 c. </a:t>
            </a:r>
            <a:endParaRPr lang="es-CR" sz="2400" dirty="0">
              <a:ea typeface="Calibri" panose="020F0502020204030204" pitchFamily="34" charset="0"/>
              <a:cs typeface="Times New Roman" panose="02020603050405020304" pitchFamily="18" charset="0"/>
            </a:endParaRPr>
          </a:p>
          <a:p>
            <a:pPr algn="just"/>
            <a:r>
              <a:rPr lang="es-ES" sz="2400" dirty="0">
                <a:effectLst/>
                <a:ea typeface="Calibri" panose="020F0502020204030204" pitchFamily="34" charset="0"/>
                <a:cs typeface="Times New Roman" panose="02020603050405020304" pitchFamily="18" charset="0"/>
              </a:rPr>
              <a:t>Convención internacional sobre la protección de los derechos de todos los trabajadores migratorios y de sus familiares. Artículos 16-20. </a:t>
            </a:r>
            <a:endParaRPr lang="es-CR" sz="2400" dirty="0">
              <a:effectLst/>
              <a:ea typeface="Calibri" panose="020F0502020204030204" pitchFamily="34" charset="0"/>
              <a:cs typeface="Times New Roman" panose="02020603050405020304" pitchFamily="18" charset="0"/>
            </a:endParaRPr>
          </a:p>
          <a:p>
            <a:endParaRPr lang="es-ES" dirty="0"/>
          </a:p>
          <a:p>
            <a:endParaRPr lang="es-CR" dirty="0"/>
          </a:p>
        </p:txBody>
      </p:sp>
      <p:pic>
        <p:nvPicPr>
          <p:cNvPr id="4" name="Imagen 3">
            <a:extLst>
              <a:ext uri="{FF2B5EF4-FFF2-40B4-BE49-F238E27FC236}">
                <a16:creationId xmlns:a16="http://schemas.microsoft.com/office/drawing/2014/main" id="{5F39E2DF-4F0F-3073-661A-1F65BF84734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3367385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8A655D-AF80-0A35-FE92-92040866F9D2}"/>
              </a:ext>
            </a:extLst>
          </p:cNvPr>
          <p:cNvSpPr>
            <a:spLocks noGrp="1"/>
          </p:cNvSpPr>
          <p:nvPr>
            <p:ph type="title"/>
          </p:nvPr>
        </p:nvSpPr>
        <p:spPr/>
        <p:txBody>
          <a:bodyPr/>
          <a:lstStyle/>
          <a:p>
            <a:pPr algn="ctr"/>
            <a:br>
              <a:rPr lang="es-ES" dirty="0"/>
            </a:br>
            <a:r>
              <a:rPr lang="es-ES" dirty="0"/>
              <a:t>Fuentes en el DDHH</a:t>
            </a:r>
            <a:endParaRPr lang="es-CR" dirty="0"/>
          </a:p>
        </p:txBody>
      </p:sp>
      <p:sp>
        <p:nvSpPr>
          <p:cNvPr id="3" name="Marcador de contenido 2">
            <a:extLst>
              <a:ext uri="{FF2B5EF4-FFF2-40B4-BE49-F238E27FC236}">
                <a16:creationId xmlns:a16="http://schemas.microsoft.com/office/drawing/2014/main" id="{54DACD9E-F75A-3B27-D7C7-2BCFE2F32987}"/>
              </a:ext>
            </a:extLst>
          </p:cNvPr>
          <p:cNvSpPr>
            <a:spLocks noGrp="1"/>
          </p:cNvSpPr>
          <p:nvPr>
            <p:ph idx="1"/>
          </p:nvPr>
        </p:nvSpPr>
        <p:spPr/>
        <p:txBody>
          <a:bodyPr/>
          <a:lstStyle/>
          <a:p>
            <a:pPr algn="just"/>
            <a:r>
              <a:rPr lang="es-ES" dirty="0"/>
              <a:t>Convenio 169 OIT sobre Pueblos Indígenas y Tribales. Artículos 9, 10 y 12. </a:t>
            </a:r>
          </a:p>
          <a:p>
            <a:pPr algn="just"/>
            <a:r>
              <a:rPr lang="es-ES" dirty="0"/>
              <a:t>Convención de los Derechos de las Personas con Discapacidad. Artículo 13. </a:t>
            </a:r>
          </a:p>
          <a:p>
            <a:pPr algn="just"/>
            <a:r>
              <a:rPr lang="es-ES" dirty="0"/>
              <a:t>Convención Interamericana para la Eliminación de Todas las Formas de Discriminación contra las Personas con Discapacidad. Artículo 3, a). </a:t>
            </a:r>
          </a:p>
          <a:p>
            <a:pPr algn="just"/>
            <a:r>
              <a:rPr lang="es-ES" dirty="0"/>
              <a:t>Convención Interamericana sobre la Protección de los Derechos Humanos de las Personas Mayores. Artículos 4 y 31. </a:t>
            </a:r>
          </a:p>
          <a:p>
            <a:pPr marL="0" indent="0">
              <a:buNone/>
            </a:pPr>
            <a:endParaRPr lang="es-CR" dirty="0"/>
          </a:p>
        </p:txBody>
      </p:sp>
      <p:pic>
        <p:nvPicPr>
          <p:cNvPr id="4" name="Imagen 3">
            <a:extLst>
              <a:ext uri="{FF2B5EF4-FFF2-40B4-BE49-F238E27FC236}">
                <a16:creationId xmlns:a16="http://schemas.microsoft.com/office/drawing/2014/main" id="{9B07FD83-C567-20B8-E488-EAD56673FBAE}"/>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1748907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B69F95-25E5-7AD4-2C42-16492BE38D9B}"/>
              </a:ext>
            </a:extLst>
          </p:cNvPr>
          <p:cNvSpPr>
            <a:spLocks noGrp="1"/>
          </p:cNvSpPr>
          <p:nvPr>
            <p:ph type="title"/>
          </p:nvPr>
        </p:nvSpPr>
        <p:spPr/>
        <p:txBody>
          <a:bodyPr/>
          <a:lstStyle/>
          <a:p>
            <a:pPr algn="ctr"/>
            <a:br>
              <a:rPr lang="es-ES" dirty="0"/>
            </a:br>
            <a:r>
              <a:rPr lang="es-ES" dirty="0"/>
              <a:t>Fuentes en el DDHH</a:t>
            </a:r>
            <a:endParaRPr lang="es-CR" dirty="0"/>
          </a:p>
        </p:txBody>
      </p:sp>
      <p:sp>
        <p:nvSpPr>
          <p:cNvPr id="3" name="Marcador de contenido 2">
            <a:extLst>
              <a:ext uri="{FF2B5EF4-FFF2-40B4-BE49-F238E27FC236}">
                <a16:creationId xmlns:a16="http://schemas.microsoft.com/office/drawing/2014/main" id="{CAA68579-5FDF-98F7-75DC-AC77D1381791}"/>
              </a:ext>
            </a:extLst>
          </p:cNvPr>
          <p:cNvSpPr>
            <a:spLocks noGrp="1"/>
          </p:cNvSpPr>
          <p:nvPr>
            <p:ph idx="1"/>
          </p:nvPr>
        </p:nvSpPr>
        <p:spPr/>
        <p:txBody>
          <a:bodyPr>
            <a:normAutofit/>
          </a:bodyPr>
          <a:lstStyle/>
          <a:p>
            <a:pPr marL="0" indent="0" algn="just">
              <a:buNone/>
            </a:pPr>
            <a:r>
              <a:rPr lang="es-ES" dirty="0"/>
              <a:t>Cumbre Judicial Iberoamericana. Carta de Derechos de las Personas ante la Justicia en el Espacio Judicial Iberoamericano. “Las presentes Reglas tienen como objetivo garantizar las condiciones de acceso efectivo a la justicia de las personas en condición de vulnerabilidad, sin discriminación alguna, englobando el conjunto de políticas, medidas, facilidades y apoyos que permitan a dichas personas el pleno goce de los servicios del sistema judicial”. Justicia transparente, comprensible, atenta con todas las personas, responsable ante el ciudadano, ágil y tecnológicamente avanzada, protectora de los más débiles (víctimas, poblaciones indígenas, niños y adolescentes y personas con discapacidad). </a:t>
            </a:r>
            <a:endParaRPr lang="es-CR" dirty="0"/>
          </a:p>
        </p:txBody>
      </p:sp>
      <p:pic>
        <p:nvPicPr>
          <p:cNvPr id="4" name="Imagen 3">
            <a:extLst>
              <a:ext uri="{FF2B5EF4-FFF2-40B4-BE49-F238E27FC236}">
                <a16:creationId xmlns:a16="http://schemas.microsoft.com/office/drawing/2014/main" id="{3064D34F-F9BE-B62E-E238-6D2907F267C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1239061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976F1C-FB08-D3AF-BCDF-630FBDF03764}"/>
              </a:ext>
            </a:extLst>
          </p:cNvPr>
          <p:cNvSpPr>
            <a:spLocks noGrp="1"/>
          </p:cNvSpPr>
          <p:nvPr>
            <p:ph type="title"/>
          </p:nvPr>
        </p:nvSpPr>
        <p:spPr/>
        <p:txBody>
          <a:bodyPr/>
          <a:lstStyle/>
          <a:p>
            <a:pPr algn="ctr"/>
            <a:br>
              <a:rPr lang="es-ES" dirty="0"/>
            </a:br>
            <a:r>
              <a:rPr lang="es-ES" dirty="0"/>
              <a:t>Fuentes en el DDHH</a:t>
            </a:r>
            <a:endParaRPr lang="es-CR" dirty="0"/>
          </a:p>
        </p:txBody>
      </p:sp>
      <p:sp>
        <p:nvSpPr>
          <p:cNvPr id="3" name="Marcador de contenido 2">
            <a:extLst>
              <a:ext uri="{FF2B5EF4-FFF2-40B4-BE49-F238E27FC236}">
                <a16:creationId xmlns:a16="http://schemas.microsoft.com/office/drawing/2014/main" id="{735647BF-8E67-59B8-0C8C-20BE7A446940}"/>
              </a:ext>
            </a:extLst>
          </p:cNvPr>
          <p:cNvSpPr>
            <a:spLocks noGrp="1"/>
          </p:cNvSpPr>
          <p:nvPr>
            <p:ph idx="1"/>
          </p:nvPr>
        </p:nvSpPr>
        <p:spPr/>
        <p:txBody>
          <a:bodyPr/>
          <a:lstStyle/>
          <a:p>
            <a:pPr marL="0" indent="0" algn="just">
              <a:buNone/>
            </a:pPr>
            <a:endParaRPr lang="es-ES" dirty="0"/>
          </a:p>
          <a:p>
            <a:pPr marL="0" indent="0" algn="just">
              <a:buNone/>
            </a:pPr>
            <a:r>
              <a:rPr lang="es-ES" dirty="0"/>
              <a:t>Cumbre Judicial Iberoamericana. Reglas de Brasilia. “Las presentes Reglas tienen como objetivo garantizar las condiciones de acceso efectivo a la justicia de las personas en condición de vulnerabilidad, sin discriminación alguna, englobando el conjunto de políticas, medidas, facilidades y apoyos que permitan a dichas personas el pleno goce de los servicios del sistema judicial.” </a:t>
            </a:r>
            <a:endParaRPr lang="es-CR" dirty="0"/>
          </a:p>
        </p:txBody>
      </p:sp>
      <p:pic>
        <p:nvPicPr>
          <p:cNvPr id="4" name="Imagen 3">
            <a:extLst>
              <a:ext uri="{FF2B5EF4-FFF2-40B4-BE49-F238E27FC236}">
                <a16:creationId xmlns:a16="http://schemas.microsoft.com/office/drawing/2014/main" id="{512DE8D8-CFA2-CEEB-CD4A-A1ADFA4641A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1558078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11A2A4-D9D2-66F8-902E-73EE6C88DC2E}"/>
              </a:ext>
            </a:extLst>
          </p:cNvPr>
          <p:cNvSpPr>
            <a:spLocks noGrp="1"/>
          </p:cNvSpPr>
          <p:nvPr>
            <p:ph type="title"/>
          </p:nvPr>
        </p:nvSpPr>
        <p:spPr/>
        <p:txBody>
          <a:bodyPr/>
          <a:lstStyle/>
          <a:p>
            <a:pPr algn="ctr"/>
            <a:br>
              <a:rPr lang="es-ES" dirty="0"/>
            </a:br>
            <a:r>
              <a:rPr lang="es-ES" dirty="0"/>
              <a:t>Fuentes en el DDHH</a:t>
            </a:r>
            <a:endParaRPr lang="es-CR" dirty="0"/>
          </a:p>
        </p:txBody>
      </p:sp>
      <p:sp>
        <p:nvSpPr>
          <p:cNvPr id="3" name="Marcador de contenido 2">
            <a:extLst>
              <a:ext uri="{FF2B5EF4-FFF2-40B4-BE49-F238E27FC236}">
                <a16:creationId xmlns:a16="http://schemas.microsoft.com/office/drawing/2014/main" id="{E25B88A9-FD47-E453-3A62-84C96047F208}"/>
              </a:ext>
            </a:extLst>
          </p:cNvPr>
          <p:cNvSpPr>
            <a:spLocks noGrp="1"/>
          </p:cNvSpPr>
          <p:nvPr>
            <p:ph idx="1"/>
          </p:nvPr>
        </p:nvSpPr>
        <p:spPr/>
        <p:txBody>
          <a:bodyPr>
            <a:normAutofit fontScale="92500" lnSpcReduction="20000"/>
          </a:bodyPr>
          <a:lstStyle/>
          <a:p>
            <a:pPr marL="0" indent="0" algn="just">
              <a:buNone/>
            </a:pPr>
            <a:endParaRPr lang="es-ES" dirty="0"/>
          </a:p>
          <a:p>
            <a:pPr marL="0" indent="0" algn="just">
              <a:buNone/>
            </a:pPr>
            <a:r>
              <a:rPr lang="es-ES" dirty="0"/>
              <a:t>Principios y directrices de las Naciones Unidas sobre el acceso a la asistencia jurídica en los sistemas de justicia penal (2012). </a:t>
            </a:r>
          </a:p>
          <a:p>
            <a:pPr marL="0" indent="0" algn="just">
              <a:buNone/>
            </a:pPr>
            <a:r>
              <a:rPr lang="es-ES" dirty="0"/>
              <a:t>Principio 10. “32. Se deben adoptar medidas especiales para asegurar un acceso real a la asistencia jurídica a las mujeres, los niños y los grupos con necesidades especiales, tales como las personas de edad, las minorías, las personas con discapacidad, las personas con enfermedades mentales, las personas que viven con el VIH y otras enfermedades contagiosas graves, los consumidores de drogas, las poblaciones indígenas y aborígenes, los apátridas, los solicitantes de asilo, los ciudadanos extranjeros, los migrantes y los trabajadores migratorios, los refugiados y los desplazados internos, entre otros. Tales medidas deben tener en cuenta las necesidades especiales de esos grupos y adecuarse al sexo y la edad de las personas. </a:t>
            </a:r>
            <a:endParaRPr lang="es-CR" dirty="0"/>
          </a:p>
        </p:txBody>
      </p:sp>
      <p:pic>
        <p:nvPicPr>
          <p:cNvPr id="4" name="Imagen 3">
            <a:extLst>
              <a:ext uri="{FF2B5EF4-FFF2-40B4-BE49-F238E27FC236}">
                <a16:creationId xmlns:a16="http://schemas.microsoft.com/office/drawing/2014/main" id="{AFC5C9C4-CA89-A5E3-C68F-2DD009EF204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50437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A280E2-7E2C-31F0-C076-8662CB0E8504}"/>
              </a:ext>
            </a:extLst>
          </p:cNvPr>
          <p:cNvSpPr>
            <a:spLocks noGrp="1"/>
          </p:cNvSpPr>
          <p:nvPr>
            <p:ph type="title"/>
          </p:nvPr>
        </p:nvSpPr>
        <p:spPr/>
        <p:txBody>
          <a:bodyPr/>
          <a:lstStyle/>
          <a:p>
            <a:pPr algn="ctr"/>
            <a:br>
              <a:rPr lang="es-ES" dirty="0"/>
            </a:br>
            <a:r>
              <a:rPr lang="es-ES" dirty="0"/>
              <a:t>Fuentes en el DDHH</a:t>
            </a:r>
            <a:endParaRPr lang="es-CR" dirty="0"/>
          </a:p>
        </p:txBody>
      </p:sp>
      <p:sp>
        <p:nvSpPr>
          <p:cNvPr id="3" name="Marcador de contenido 2">
            <a:extLst>
              <a:ext uri="{FF2B5EF4-FFF2-40B4-BE49-F238E27FC236}">
                <a16:creationId xmlns:a16="http://schemas.microsoft.com/office/drawing/2014/main" id="{28FC670A-8318-B935-D7DA-277A9C36AB6C}"/>
              </a:ext>
            </a:extLst>
          </p:cNvPr>
          <p:cNvSpPr>
            <a:spLocks noGrp="1"/>
          </p:cNvSpPr>
          <p:nvPr>
            <p:ph idx="1"/>
          </p:nvPr>
        </p:nvSpPr>
        <p:spPr/>
        <p:txBody>
          <a:bodyPr/>
          <a:lstStyle/>
          <a:p>
            <a:pPr marL="0" indent="0" algn="just">
              <a:buNone/>
            </a:pPr>
            <a:endParaRPr lang="es-ES" dirty="0"/>
          </a:p>
          <a:p>
            <a:pPr marL="0" indent="0" algn="just">
              <a:buNone/>
            </a:pPr>
            <a:r>
              <a:rPr lang="es-ES" dirty="0"/>
              <a:t>33. Los Estados deben velar también por que se preste asistencia jurídica a las personas que viven en zonas rurales, alejadas y social y económicamente desfavorecidas y a los miembros de los grupos en situación de desventaja económica y social.</a:t>
            </a:r>
            <a:endParaRPr lang="es-CR" dirty="0"/>
          </a:p>
        </p:txBody>
      </p:sp>
      <p:pic>
        <p:nvPicPr>
          <p:cNvPr id="4" name="Imagen 3">
            <a:extLst>
              <a:ext uri="{FF2B5EF4-FFF2-40B4-BE49-F238E27FC236}">
                <a16:creationId xmlns:a16="http://schemas.microsoft.com/office/drawing/2014/main" id="{F97EB671-8933-F934-0AAC-CE88756D90C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3345798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FBD230-0307-81F0-EF26-F436711E8EA5}"/>
              </a:ext>
            </a:extLst>
          </p:cNvPr>
          <p:cNvSpPr>
            <a:spLocks noGrp="1"/>
          </p:cNvSpPr>
          <p:nvPr>
            <p:ph type="title"/>
          </p:nvPr>
        </p:nvSpPr>
        <p:spPr/>
        <p:txBody>
          <a:bodyPr/>
          <a:lstStyle/>
          <a:p>
            <a:pPr algn="ctr"/>
            <a:br>
              <a:rPr lang="es-ES" dirty="0"/>
            </a:br>
            <a:r>
              <a:rPr lang="es-ES" dirty="0"/>
              <a:t>Fuentes en el DDHH</a:t>
            </a:r>
            <a:endParaRPr lang="es-CR" dirty="0"/>
          </a:p>
        </p:txBody>
      </p:sp>
      <p:sp>
        <p:nvSpPr>
          <p:cNvPr id="3" name="Marcador de contenido 2">
            <a:extLst>
              <a:ext uri="{FF2B5EF4-FFF2-40B4-BE49-F238E27FC236}">
                <a16:creationId xmlns:a16="http://schemas.microsoft.com/office/drawing/2014/main" id="{21E40B52-1E54-A5B6-D2A8-D8DD8DE2A55D}"/>
              </a:ext>
            </a:extLst>
          </p:cNvPr>
          <p:cNvSpPr>
            <a:spLocks noGrp="1"/>
          </p:cNvSpPr>
          <p:nvPr>
            <p:ph idx="1"/>
          </p:nvPr>
        </p:nvSpPr>
        <p:spPr/>
        <p:txBody>
          <a:bodyPr>
            <a:normAutofit/>
          </a:bodyPr>
          <a:lstStyle/>
          <a:p>
            <a:pPr marL="0" indent="0" algn="just">
              <a:buNone/>
            </a:pPr>
            <a:endParaRPr lang="es-ES" dirty="0"/>
          </a:p>
          <a:p>
            <a:pPr marL="0" indent="0" algn="just">
              <a:buNone/>
            </a:pPr>
            <a:r>
              <a:rPr lang="es-ES" dirty="0"/>
              <a:t>Directriz 2. Derecho a ser informado de la asistencia jurídica “42. A fin de garantizar el derecho de las personas a ser informadas de su derecho a recibir asistencia jurídica, los Estados deben velar por que: […] b) La información se ponga a disposición de los grupos aislados o marginados. Para ello se deben utilizar los programas de radio y televisión, los periódicos regionales y locales, Internet y otros medios y, en particular cuando se hayan efectuado modificaciones en la legislación o cuando haya cuestiones especiales que afecten a una comunidad, reuniones comunitarias específicas;</a:t>
            </a:r>
            <a:endParaRPr lang="es-CR" dirty="0"/>
          </a:p>
        </p:txBody>
      </p:sp>
      <p:pic>
        <p:nvPicPr>
          <p:cNvPr id="4" name="Imagen 3">
            <a:extLst>
              <a:ext uri="{FF2B5EF4-FFF2-40B4-BE49-F238E27FC236}">
                <a16:creationId xmlns:a16="http://schemas.microsoft.com/office/drawing/2014/main" id="{E0C45DEB-80C0-A8C6-C3EC-2FAE7E1D421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2496901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BEDAF3-28DF-2815-935C-D31519AA3E01}"/>
              </a:ext>
            </a:extLst>
          </p:cNvPr>
          <p:cNvSpPr>
            <a:spLocks noGrp="1"/>
          </p:cNvSpPr>
          <p:nvPr>
            <p:ph type="title"/>
          </p:nvPr>
        </p:nvSpPr>
        <p:spPr/>
        <p:txBody>
          <a:bodyPr>
            <a:normAutofit fontScale="90000"/>
          </a:bodyPr>
          <a:lstStyle/>
          <a:p>
            <a:pPr algn="ctr"/>
            <a:br>
              <a:rPr lang="es-ES" dirty="0"/>
            </a:br>
            <a:br>
              <a:rPr lang="es-ES" dirty="0"/>
            </a:br>
            <a:r>
              <a:rPr lang="es-ES" dirty="0"/>
              <a:t>Fuentes en el DDHH</a:t>
            </a:r>
            <a:endParaRPr lang="es-CR" dirty="0"/>
          </a:p>
        </p:txBody>
      </p:sp>
      <p:sp>
        <p:nvSpPr>
          <p:cNvPr id="3" name="Marcador de contenido 2">
            <a:extLst>
              <a:ext uri="{FF2B5EF4-FFF2-40B4-BE49-F238E27FC236}">
                <a16:creationId xmlns:a16="http://schemas.microsoft.com/office/drawing/2014/main" id="{66961582-E1F5-DC02-E9A9-901F7FD6021C}"/>
              </a:ext>
            </a:extLst>
          </p:cNvPr>
          <p:cNvSpPr>
            <a:spLocks noGrp="1"/>
          </p:cNvSpPr>
          <p:nvPr>
            <p:ph idx="1"/>
          </p:nvPr>
        </p:nvSpPr>
        <p:spPr/>
        <p:txBody>
          <a:bodyPr/>
          <a:lstStyle/>
          <a:p>
            <a:pPr marL="0" indent="0" algn="just">
              <a:buNone/>
            </a:pPr>
            <a:endParaRPr lang="es-ES" dirty="0"/>
          </a:p>
          <a:p>
            <a:pPr marL="0" indent="0" algn="just">
              <a:buNone/>
            </a:pPr>
            <a:r>
              <a:rPr lang="es-ES" dirty="0"/>
              <a:t>Reglas de Brasilia (RB): “Se consideran en condición de vulnerabilidad aquellas personas que, por razón de su edad, género, estado físico o mental, o por circunstancias sociales, económicas, étnicas y/o culturales, encuentran especiales dificultades para ejercitar con plenitud ante el sistema de justicia los derechos reconocidos por el ordenamiento jurídico” </a:t>
            </a:r>
            <a:r>
              <a:rPr lang="es-ES" dirty="0" err="1"/>
              <a:t>párr</a:t>
            </a:r>
            <a:r>
              <a:rPr lang="es-ES" dirty="0"/>
              <a:t> 3. </a:t>
            </a:r>
            <a:endParaRPr lang="es-CR" dirty="0"/>
          </a:p>
        </p:txBody>
      </p:sp>
      <p:pic>
        <p:nvPicPr>
          <p:cNvPr id="4" name="Imagen 3">
            <a:extLst>
              <a:ext uri="{FF2B5EF4-FFF2-40B4-BE49-F238E27FC236}">
                <a16:creationId xmlns:a16="http://schemas.microsoft.com/office/drawing/2014/main" id="{4E57A46B-2571-561F-4BA7-ED99890B915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1574122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2A82F-0B25-D448-FEFC-D92786884085}"/>
              </a:ext>
            </a:extLst>
          </p:cNvPr>
          <p:cNvSpPr>
            <a:spLocks noGrp="1"/>
          </p:cNvSpPr>
          <p:nvPr>
            <p:ph type="title"/>
          </p:nvPr>
        </p:nvSpPr>
        <p:spPr/>
        <p:txBody>
          <a:bodyPr>
            <a:normAutofit fontScale="90000"/>
          </a:bodyPr>
          <a:lstStyle/>
          <a:p>
            <a:pPr algn="ctr"/>
            <a:br>
              <a:rPr lang="es-ES" dirty="0"/>
            </a:br>
            <a:br>
              <a:rPr lang="es-ES" dirty="0"/>
            </a:br>
            <a:r>
              <a:rPr lang="es-ES" dirty="0"/>
              <a:t>Concepto de </a:t>
            </a:r>
            <a:r>
              <a:rPr lang="es-ES" dirty="0" err="1"/>
              <a:t>vulnerablidad</a:t>
            </a:r>
            <a:endParaRPr lang="es-CR" dirty="0"/>
          </a:p>
        </p:txBody>
      </p:sp>
      <p:sp>
        <p:nvSpPr>
          <p:cNvPr id="3" name="Marcador de contenido 2">
            <a:extLst>
              <a:ext uri="{FF2B5EF4-FFF2-40B4-BE49-F238E27FC236}">
                <a16:creationId xmlns:a16="http://schemas.microsoft.com/office/drawing/2014/main" id="{570831EE-C483-6B10-1D52-71B3C13AE38B}"/>
              </a:ext>
            </a:extLst>
          </p:cNvPr>
          <p:cNvSpPr>
            <a:spLocks noGrp="1"/>
          </p:cNvSpPr>
          <p:nvPr>
            <p:ph idx="1"/>
          </p:nvPr>
        </p:nvSpPr>
        <p:spPr/>
        <p:txBody>
          <a:bodyPr/>
          <a:lstStyle/>
          <a:p>
            <a:pPr marL="0" indent="0" algn="just">
              <a:buNone/>
            </a:pPr>
            <a:endParaRPr lang="es-ES" dirty="0"/>
          </a:p>
          <a:p>
            <a:pPr marL="0" indent="0" algn="just">
              <a:buNone/>
            </a:pPr>
            <a:r>
              <a:rPr lang="es-ES" dirty="0"/>
              <a:t>Podrán constituir causas de vulnerabilidad, entre otras, las siguientes: la edad, la discapacidad, la pertenencia a comunidades indígenas o a minorías, la victimización, la migración y el desplazamiento interno, la pobreza, el género y la privación de libertad. La concreta determinación de las personas en condición de vulnerabilidad en cada país dependerá de sus características específicas, o incluso de su nivel de desarrollo social y económico. </a:t>
            </a:r>
            <a:endParaRPr lang="es-CR" dirty="0"/>
          </a:p>
        </p:txBody>
      </p:sp>
      <p:pic>
        <p:nvPicPr>
          <p:cNvPr id="4" name="Imagen 3">
            <a:extLst>
              <a:ext uri="{FF2B5EF4-FFF2-40B4-BE49-F238E27FC236}">
                <a16:creationId xmlns:a16="http://schemas.microsoft.com/office/drawing/2014/main" id="{5DE98811-8A2F-236C-D98B-0D3CFF4CCD3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812652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815B2-7428-BF86-98EB-8F70B92C0B7E}"/>
              </a:ext>
            </a:extLst>
          </p:cNvPr>
          <p:cNvSpPr>
            <a:spLocks noGrp="1"/>
          </p:cNvSpPr>
          <p:nvPr>
            <p:ph type="title"/>
          </p:nvPr>
        </p:nvSpPr>
        <p:spPr>
          <a:xfrm>
            <a:off x="838200" y="681037"/>
            <a:ext cx="10515600" cy="1325563"/>
          </a:xfrm>
        </p:spPr>
        <p:txBody>
          <a:bodyPr>
            <a:normAutofit fontScale="90000"/>
          </a:bodyPr>
          <a:lstStyle/>
          <a:p>
            <a:pPr algn="ctr"/>
            <a:br>
              <a:rPr lang="es-ES" dirty="0"/>
            </a:br>
            <a:r>
              <a:rPr lang="es-ES" dirty="0"/>
              <a:t>Quienes son los responsables de implementar la justicia incluyente</a:t>
            </a:r>
            <a:endParaRPr lang="es-CR" dirty="0"/>
          </a:p>
        </p:txBody>
      </p:sp>
      <p:sp>
        <p:nvSpPr>
          <p:cNvPr id="3" name="Marcador de contenido 2">
            <a:extLst>
              <a:ext uri="{FF2B5EF4-FFF2-40B4-BE49-F238E27FC236}">
                <a16:creationId xmlns:a16="http://schemas.microsoft.com/office/drawing/2014/main" id="{A0AFFA02-55AD-8B40-81EA-B387F38E0D0C}"/>
              </a:ext>
            </a:extLst>
          </p:cNvPr>
          <p:cNvSpPr>
            <a:spLocks noGrp="1"/>
          </p:cNvSpPr>
          <p:nvPr>
            <p:ph idx="1"/>
          </p:nvPr>
        </p:nvSpPr>
        <p:spPr>
          <a:xfrm>
            <a:off x="838200" y="1825624"/>
            <a:ext cx="10515600" cy="4667539"/>
          </a:xfrm>
        </p:spPr>
        <p:txBody>
          <a:bodyPr>
            <a:normAutofit lnSpcReduction="10000"/>
          </a:bodyPr>
          <a:lstStyle/>
          <a:p>
            <a:pPr marL="0" indent="0" algn="just">
              <a:buNone/>
            </a:pPr>
            <a:endParaRPr lang="es-ES" dirty="0"/>
          </a:p>
          <a:p>
            <a:pPr marL="0" indent="0" algn="just">
              <a:buNone/>
            </a:pPr>
            <a:r>
              <a:rPr lang="es-ES" dirty="0"/>
              <a:t>Serán destinatarios del contenido de las presentes Reglas: a) Los responsables del diseño, implementación y evaluación de políticas públicas dentro del sistema judicial; b) Los Jueces, Fiscales, Defensores Públicos, Procuradores y demás servidores que laboren en el sistema de Administración de Justicia de conformidad con la legislación interna de cada país; c) Los Abogados y otros profesionales del Derecho, así como los Colegios y Agrupaciones de Abogados; d) Las personas que desempeñan sus funciones en las instituciones de Ombudsman. e) Policías y servicios penitenciarios. f) Y, con carácter general, todos los operadores del sistema judicial y quienes intervienen de una u otra forma en su funcionamiento. </a:t>
            </a:r>
            <a:endParaRPr lang="es-CR" dirty="0"/>
          </a:p>
        </p:txBody>
      </p:sp>
      <p:pic>
        <p:nvPicPr>
          <p:cNvPr id="4" name="Imagen 3">
            <a:extLst>
              <a:ext uri="{FF2B5EF4-FFF2-40B4-BE49-F238E27FC236}">
                <a16:creationId xmlns:a16="http://schemas.microsoft.com/office/drawing/2014/main" id="{8E8947F3-14CB-F0BD-1B8F-E8EEAE57EBA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1784985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00AEF6-4A38-8138-548B-28D9AB5D55A9}"/>
              </a:ext>
            </a:extLst>
          </p:cNvPr>
          <p:cNvSpPr>
            <a:spLocks noGrp="1"/>
          </p:cNvSpPr>
          <p:nvPr>
            <p:ph type="title"/>
          </p:nvPr>
        </p:nvSpPr>
        <p:spPr/>
        <p:txBody>
          <a:bodyPr>
            <a:normAutofit fontScale="90000"/>
          </a:bodyPr>
          <a:lstStyle/>
          <a:p>
            <a:pPr algn="ctr"/>
            <a:br>
              <a:rPr lang="es-ES" dirty="0"/>
            </a:br>
            <a:br>
              <a:rPr lang="es-ES" dirty="0"/>
            </a:br>
            <a:r>
              <a:rPr lang="es-ES" dirty="0"/>
              <a:t>Algunas reglas para implementar la justicia incluyente</a:t>
            </a:r>
            <a:endParaRPr lang="es-CR" dirty="0"/>
          </a:p>
        </p:txBody>
      </p:sp>
      <p:sp>
        <p:nvSpPr>
          <p:cNvPr id="3" name="Marcador de contenido 2">
            <a:extLst>
              <a:ext uri="{FF2B5EF4-FFF2-40B4-BE49-F238E27FC236}">
                <a16:creationId xmlns:a16="http://schemas.microsoft.com/office/drawing/2014/main" id="{710C2FA1-BD01-9A08-4F96-A42B31FC7DD3}"/>
              </a:ext>
            </a:extLst>
          </p:cNvPr>
          <p:cNvSpPr>
            <a:spLocks noGrp="1"/>
          </p:cNvSpPr>
          <p:nvPr>
            <p:ph idx="1"/>
          </p:nvPr>
        </p:nvSpPr>
        <p:spPr/>
        <p:txBody>
          <a:bodyPr>
            <a:normAutofit/>
          </a:bodyPr>
          <a:lstStyle/>
          <a:p>
            <a:pPr marL="0" indent="0" algn="just">
              <a:buNone/>
            </a:pPr>
            <a:endParaRPr lang="es-ES" dirty="0"/>
          </a:p>
          <a:p>
            <a:pPr marL="0" indent="0" algn="just">
              <a:buNone/>
            </a:pPr>
            <a:r>
              <a:rPr lang="es-ES" dirty="0"/>
              <a:t>(26) Se promoverán actuaciones destinadas a proporcionar información básica sobre sus derechos, así como los procedimientos y requisitos para garantizar un efectivo acceso a la justicia de las personas en condición de vulnerabilidad. </a:t>
            </a:r>
          </a:p>
          <a:p>
            <a:pPr marL="0" indent="0" algn="just">
              <a:buNone/>
            </a:pPr>
            <a:r>
              <a:rPr lang="es-ES" dirty="0"/>
              <a:t>(27) Se incentivará la participación de funcionarios y operadores del sistema de justicia en la labor de diseño, divulgación y capacitación de una cultura cívica jurídica, en especial de aquellas personas que colaboran con la administración de justicia en zonas rurales y en áreas desfavorecidas de las grandes ciudades. </a:t>
            </a:r>
            <a:endParaRPr lang="es-CR" dirty="0"/>
          </a:p>
        </p:txBody>
      </p:sp>
      <p:pic>
        <p:nvPicPr>
          <p:cNvPr id="4" name="Imagen 3">
            <a:extLst>
              <a:ext uri="{FF2B5EF4-FFF2-40B4-BE49-F238E27FC236}">
                <a16:creationId xmlns:a16="http://schemas.microsoft.com/office/drawing/2014/main" id="{CFDC542E-97D6-5940-2462-DBCE915C6FF5}"/>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106901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38E57D-9B37-6BE6-0BDB-26427F4FA3E8}"/>
              </a:ext>
            </a:extLst>
          </p:cNvPr>
          <p:cNvSpPr>
            <a:spLocks noGrp="1"/>
          </p:cNvSpPr>
          <p:nvPr>
            <p:ph type="title"/>
          </p:nvPr>
        </p:nvSpPr>
        <p:spPr/>
        <p:txBody>
          <a:bodyPr>
            <a:normAutofit fontScale="90000"/>
          </a:bodyPr>
          <a:lstStyle/>
          <a:p>
            <a:pPr algn="ctr"/>
            <a:br>
              <a:rPr lang="es-ES" dirty="0"/>
            </a:br>
            <a:br>
              <a:rPr lang="es-ES" dirty="0"/>
            </a:br>
            <a:br>
              <a:rPr lang="es-ES" dirty="0"/>
            </a:br>
            <a:r>
              <a:rPr lang="es-ES" dirty="0"/>
              <a:t>Medidas procesales</a:t>
            </a:r>
            <a:endParaRPr lang="es-CR" dirty="0"/>
          </a:p>
        </p:txBody>
      </p:sp>
      <p:sp>
        <p:nvSpPr>
          <p:cNvPr id="3" name="Marcador de contenido 2">
            <a:extLst>
              <a:ext uri="{FF2B5EF4-FFF2-40B4-BE49-F238E27FC236}">
                <a16:creationId xmlns:a16="http://schemas.microsoft.com/office/drawing/2014/main" id="{2FC7BF31-2E57-37A3-61AD-49CC45D16711}"/>
              </a:ext>
            </a:extLst>
          </p:cNvPr>
          <p:cNvSpPr>
            <a:spLocks noGrp="1"/>
          </p:cNvSpPr>
          <p:nvPr>
            <p:ph idx="1"/>
          </p:nvPr>
        </p:nvSpPr>
        <p:spPr/>
        <p:txBody>
          <a:bodyPr/>
          <a:lstStyle/>
          <a:p>
            <a:pPr marL="0" indent="0" algn="just">
              <a:buNone/>
            </a:pPr>
            <a:endParaRPr lang="es-ES" dirty="0"/>
          </a:p>
          <a:p>
            <a:pPr marL="0" indent="0" algn="just">
              <a:buNone/>
            </a:pPr>
            <a:r>
              <a:rPr lang="es-ES" dirty="0"/>
              <a:t>(36) </a:t>
            </a:r>
            <a:r>
              <a:rPr lang="es-ES" b="1" dirty="0"/>
              <a:t>Formularios</a:t>
            </a:r>
            <a:r>
              <a:rPr lang="es-ES" dirty="0"/>
              <a:t> Se promoverá la elaboración de formularios de fácil manejo para el ejercicio de determinadas acciones, estableciendo las condiciones para que los mismos sean accesibles y gratuitos para las personas usuarias, especialmente en aquellos supuestos en los que no sea preceptiva la asistencia letrada. </a:t>
            </a:r>
            <a:endParaRPr lang="es-CR" dirty="0"/>
          </a:p>
        </p:txBody>
      </p:sp>
      <p:pic>
        <p:nvPicPr>
          <p:cNvPr id="4" name="Imagen 3">
            <a:extLst>
              <a:ext uri="{FF2B5EF4-FFF2-40B4-BE49-F238E27FC236}">
                <a16:creationId xmlns:a16="http://schemas.microsoft.com/office/drawing/2014/main" id="{9CE42601-341C-E45F-A1D4-4BFCAB76F4F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1291325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077632-8BEF-9DF6-E09F-B9E1E7CE7B20}"/>
              </a:ext>
            </a:extLst>
          </p:cNvPr>
          <p:cNvSpPr>
            <a:spLocks noGrp="1"/>
          </p:cNvSpPr>
          <p:nvPr>
            <p:ph type="title"/>
          </p:nvPr>
        </p:nvSpPr>
        <p:spPr/>
        <p:txBody>
          <a:bodyPr>
            <a:normAutofit fontScale="90000"/>
          </a:bodyPr>
          <a:lstStyle/>
          <a:p>
            <a:pPr algn="ctr"/>
            <a:br>
              <a:rPr lang="es-ES" dirty="0"/>
            </a:br>
            <a:br>
              <a:rPr lang="es-ES" dirty="0"/>
            </a:br>
            <a:r>
              <a:rPr lang="es-ES" dirty="0"/>
              <a:t>Medidas de organización y gestión judicial</a:t>
            </a:r>
            <a:endParaRPr lang="es-CR" dirty="0"/>
          </a:p>
        </p:txBody>
      </p:sp>
      <p:sp>
        <p:nvSpPr>
          <p:cNvPr id="3" name="Marcador de contenido 2">
            <a:extLst>
              <a:ext uri="{FF2B5EF4-FFF2-40B4-BE49-F238E27FC236}">
                <a16:creationId xmlns:a16="http://schemas.microsoft.com/office/drawing/2014/main" id="{6DEFBCD1-4705-85C2-AF19-75DF9F41246F}"/>
              </a:ext>
            </a:extLst>
          </p:cNvPr>
          <p:cNvSpPr>
            <a:spLocks noGrp="1"/>
          </p:cNvSpPr>
          <p:nvPr>
            <p:ph idx="1"/>
          </p:nvPr>
        </p:nvSpPr>
        <p:spPr/>
        <p:txBody>
          <a:bodyPr/>
          <a:lstStyle/>
          <a:p>
            <a:pPr marL="0" indent="0" algn="just">
              <a:buNone/>
            </a:pPr>
            <a:endParaRPr lang="es-ES" dirty="0"/>
          </a:p>
          <a:p>
            <a:pPr marL="0" indent="0" algn="just">
              <a:buNone/>
            </a:pPr>
            <a:r>
              <a:rPr lang="es-ES" dirty="0"/>
              <a:t>(38) </a:t>
            </a:r>
            <a:r>
              <a:rPr lang="es-ES" b="1" dirty="0"/>
              <a:t>Agilidad y prioridad </a:t>
            </a:r>
            <a:r>
              <a:rPr lang="es-ES" dirty="0"/>
              <a:t>Se adoptarán las medidas necesarias para evitar retrasos en la tramitación de las causas, garantizando la pronta resolución judicial, así como una ejecución rápida de lo resuelto. Cuando las circunstancias de la situación de vulnerabilidad lo aconsejen, se otorgará prioridad en la atención, resolución y ejecución del caso por parte de los órganos del sistema de justicia. </a:t>
            </a:r>
            <a:endParaRPr lang="es-CR" dirty="0"/>
          </a:p>
        </p:txBody>
      </p:sp>
      <p:pic>
        <p:nvPicPr>
          <p:cNvPr id="4" name="Imagen 3">
            <a:extLst>
              <a:ext uri="{FF2B5EF4-FFF2-40B4-BE49-F238E27FC236}">
                <a16:creationId xmlns:a16="http://schemas.microsoft.com/office/drawing/2014/main" id="{375E271B-4655-B223-EF5F-61F83386FD5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4087367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10F9C5-4CEC-7703-6227-CA85C0B23FDE}"/>
              </a:ext>
            </a:extLst>
          </p:cNvPr>
          <p:cNvSpPr>
            <a:spLocks noGrp="1"/>
          </p:cNvSpPr>
          <p:nvPr>
            <p:ph type="title"/>
          </p:nvPr>
        </p:nvSpPr>
        <p:spPr/>
        <p:txBody>
          <a:bodyPr>
            <a:normAutofit fontScale="90000"/>
          </a:bodyPr>
          <a:lstStyle/>
          <a:p>
            <a:pPr algn="ctr"/>
            <a:br>
              <a:rPr lang="es-ES" dirty="0"/>
            </a:br>
            <a:br>
              <a:rPr lang="es-ES" dirty="0"/>
            </a:br>
            <a:r>
              <a:rPr lang="es-ES" dirty="0"/>
              <a:t>Medidas de organización y gestión judicial</a:t>
            </a:r>
            <a:endParaRPr lang="es-CR" dirty="0"/>
          </a:p>
        </p:txBody>
      </p:sp>
      <p:sp>
        <p:nvSpPr>
          <p:cNvPr id="3" name="Marcador de contenido 2">
            <a:extLst>
              <a:ext uri="{FF2B5EF4-FFF2-40B4-BE49-F238E27FC236}">
                <a16:creationId xmlns:a16="http://schemas.microsoft.com/office/drawing/2014/main" id="{CD2CF682-8B24-3E4C-58C9-09425C211821}"/>
              </a:ext>
            </a:extLst>
          </p:cNvPr>
          <p:cNvSpPr>
            <a:spLocks noGrp="1"/>
          </p:cNvSpPr>
          <p:nvPr>
            <p:ph idx="1"/>
          </p:nvPr>
        </p:nvSpPr>
        <p:spPr/>
        <p:txBody>
          <a:bodyPr>
            <a:normAutofit lnSpcReduction="10000"/>
          </a:bodyPr>
          <a:lstStyle/>
          <a:p>
            <a:pPr marL="0" indent="0" algn="just">
              <a:buNone/>
            </a:pPr>
            <a:endParaRPr lang="es-ES" dirty="0"/>
          </a:p>
          <a:p>
            <a:pPr marL="0" indent="0" algn="just">
              <a:buNone/>
            </a:pPr>
            <a:r>
              <a:rPr lang="es-ES" dirty="0"/>
              <a:t>(41) </a:t>
            </a:r>
            <a:r>
              <a:rPr lang="es-ES" b="1" dirty="0"/>
              <a:t>Actuación interdisciplinaria </a:t>
            </a:r>
            <a:r>
              <a:rPr lang="es-ES" dirty="0"/>
              <a:t>Se destaca la importancia de la actuación de equipos multidisciplinarios, conformados por profesionales de las distintas áreas, para mejorar la respuesta del sistema judicial ante la demanda de justicia de una persona en condición de vulnerabilidad. </a:t>
            </a:r>
          </a:p>
          <a:p>
            <a:pPr marL="0" indent="0" algn="just">
              <a:buNone/>
            </a:pPr>
            <a:r>
              <a:rPr lang="es-ES" dirty="0"/>
              <a:t>(42) </a:t>
            </a:r>
            <a:r>
              <a:rPr lang="es-ES" b="1" dirty="0"/>
              <a:t>Proximidad</a:t>
            </a:r>
            <a:r>
              <a:rPr lang="es-ES" dirty="0"/>
              <a:t> Se promoverá la adopción de medidas de acercamiento de los servicios del sistema de justicia a aquellos grupos de población que, debido a las circunstancias propias de su situación de vulnerabilidad, se encuentran en lugares geográficamente lejanos o con especiales dificultades de comunicación. </a:t>
            </a:r>
            <a:endParaRPr lang="es-CR" dirty="0"/>
          </a:p>
        </p:txBody>
      </p:sp>
      <p:pic>
        <p:nvPicPr>
          <p:cNvPr id="4" name="Imagen 3">
            <a:extLst>
              <a:ext uri="{FF2B5EF4-FFF2-40B4-BE49-F238E27FC236}">
                <a16:creationId xmlns:a16="http://schemas.microsoft.com/office/drawing/2014/main" id="{F76C71D1-CACE-9CA1-D09C-5951C0A1C07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2778979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B38884-3983-EF26-32E4-DE92845BED3B}"/>
              </a:ext>
            </a:extLst>
          </p:cNvPr>
          <p:cNvSpPr>
            <a:spLocks noGrp="1"/>
          </p:cNvSpPr>
          <p:nvPr>
            <p:ph type="title"/>
          </p:nvPr>
        </p:nvSpPr>
        <p:spPr/>
        <p:txBody>
          <a:bodyPr>
            <a:normAutofit fontScale="90000"/>
          </a:bodyPr>
          <a:lstStyle/>
          <a:p>
            <a:pPr algn="ctr"/>
            <a:br>
              <a:rPr lang="es-ES" dirty="0"/>
            </a:br>
            <a:br>
              <a:rPr lang="es-ES" dirty="0"/>
            </a:br>
            <a:r>
              <a:rPr lang="es-ES" dirty="0"/>
              <a:t>Medios de resolución alternativa de conflictos</a:t>
            </a:r>
            <a:endParaRPr lang="es-CR" dirty="0"/>
          </a:p>
        </p:txBody>
      </p:sp>
      <p:sp>
        <p:nvSpPr>
          <p:cNvPr id="3" name="Marcador de contenido 2">
            <a:extLst>
              <a:ext uri="{FF2B5EF4-FFF2-40B4-BE49-F238E27FC236}">
                <a16:creationId xmlns:a16="http://schemas.microsoft.com/office/drawing/2014/main" id="{D1FBAC54-36D0-C4E1-3359-F4CF0594CA9D}"/>
              </a:ext>
            </a:extLst>
          </p:cNvPr>
          <p:cNvSpPr>
            <a:spLocks noGrp="1"/>
          </p:cNvSpPr>
          <p:nvPr>
            <p:ph idx="1"/>
          </p:nvPr>
        </p:nvSpPr>
        <p:spPr>
          <a:xfrm>
            <a:off x="838200" y="1825625"/>
            <a:ext cx="10515600" cy="4667250"/>
          </a:xfrm>
        </p:spPr>
        <p:txBody>
          <a:bodyPr>
            <a:normAutofit/>
          </a:bodyPr>
          <a:lstStyle/>
          <a:p>
            <a:pPr marL="0" indent="0" algn="just">
              <a:buNone/>
            </a:pPr>
            <a:endParaRPr lang="es-ES" dirty="0"/>
          </a:p>
          <a:p>
            <a:pPr marL="0" indent="0" algn="just">
              <a:buNone/>
            </a:pPr>
            <a:r>
              <a:rPr lang="es-ES" dirty="0"/>
              <a:t>(43) Se impulsarán las formas alternativas de resolución de conflictos en aquellos supuestos en los que resulte apropiado, tanto antes del inicio del proceso como durante la tramitación del mismo. La mediación, la conciliación, el arbitraje y otros medios que no impliquen la resolución del conflicto por un tribunal, pueden contribuir a mejorar las condiciones de acceso a la justicia de determinados grupos de personas en condición de vulnerabilidad, así como a descongestionar el funcionamiento de los servicios formales de justicia. </a:t>
            </a:r>
            <a:endParaRPr lang="es-CR" dirty="0"/>
          </a:p>
        </p:txBody>
      </p:sp>
      <p:pic>
        <p:nvPicPr>
          <p:cNvPr id="4" name="Imagen 3">
            <a:extLst>
              <a:ext uri="{FF2B5EF4-FFF2-40B4-BE49-F238E27FC236}">
                <a16:creationId xmlns:a16="http://schemas.microsoft.com/office/drawing/2014/main" id="{717B7FE8-130E-2E36-0AAD-163FE6A0692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2440463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2F145A-A26D-9C38-E4BC-63104A990270}"/>
              </a:ext>
            </a:extLst>
          </p:cNvPr>
          <p:cNvSpPr>
            <a:spLocks noGrp="1"/>
          </p:cNvSpPr>
          <p:nvPr>
            <p:ph type="title"/>
          </p:nvPr>
        </p:nvSpPr>
        <p:spPr/>
        <p:txBody>
          <a:bodyPr>
            <a:normAutofit fontScale="90000"/>
          </a:bodyPr>
          <a:lstStyle/>
          <a:p>
            <a:pPr algn="ctr"/>
            <a:br>
              <a:rPr lang="es-ES" dirty="0"/>
            </a:br>
            <a:br>
              <a:rPr lang="es-ES" dirty="0"/>
            </a:br>
            <a:r>
              <a:rPr lang="es-ES" dirty="0"/>
              <a:t>Celebración de actos judiciales</a:t>
            </a:r>
            <a:endParaRPr lang="es-CR" dirty="0"/>
          </a:p>
        </p:txBody>
      </p:sp>
      <p:sp>
        <p:nvSpPr>
          <p:cNvPr id="3" name="Marcador de contenido 2">
            <a:extLst>
              <a:ext uri="{FF2B5EF4-FFF2-40B4-BE49-F238E27FC236}">
                <a16:creationId xmlns:a16="http://schemas.microsoft.com/office/drawing/2014/main" id="{3BBF2C7E-878F-9C14-91E8-7F56F68DFDB3}"/>
              </a:ext>
            </a:extLst>
          </p:cNvPr>
          <p:cNvSpPr>
            <a:spLocks noGrp="1"/>
          </p:cNvSpPr>
          <p:nvPr>
            <p:ph idx="1"/>
          </p:nvPr>
        </p:nvSpPr>
        <p:spPr/>
        <p:txBody>
          <a:bodyPr/>
          <a:lstStyle/>
          <a:p>
            <a:pPr marL="0" indent="0" algn="just">
              <a:buNone/>
            </a:pPr>
            <a:endParaRPr lang="es-ES" dirty="0"/>
          </a:p>
          <a:p>
            <a:pPr marL="0" indent="0" algn="just">
              <a:buNone/>
            </a:pPr>
            <a:r>
              <a:rPr lang="es-ES" dirty="0"/>
              <a:t>(51) Se promoverán las condiciones destinadas a garantizar que la persona en condición de vulnerabilidad sea debidamente informada sobre los aspectos relevantes de su intervención en el proceso judicial, en forma adaptada a las circunstancias determinantes de su vulnerabilidad. Esto incluye: Información procesal o jurisdiccional (contenido de la información, tiempo de la información, información específica para las víctimas).</a:t>
            </a:r>
            <a:endParaRPr lang="es-CR" dirty="0"/>
          </a:p>
        </p:txBody>
      </p:sp>
      <p:pic>
        <p:nvPicPr>
          <p:cNvPr id="4" name="Imagen 3">
            <a:extLst>
              <a:ext uri="{FF2B5EF4-FFF2-40B4-BE49-F238E27FC236}">
                <a16:creationId xmlns:a16="http://schemas.microsoft.com/office/drawing/2014/main" id="{98EB3107-6EB6-9512-74DA-0B90EF633B4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2691501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B92916-E476-B5BA-FF6F-B4D3B401A228}"/>
              </a:ext>
            </a:extLst>
          </p:cNvPr>
          <p:cNvSpPr>
            <a:spLocks noGrp="1"/>
          </p:cNvSpPr>
          <p:nvPr>
            <p:ph type="title"/>
          </p:nvPr>
        </p:nvSpPr>
        <p:spPr/>
        <p:txBody>
          <a:bodyPr>
            <a:normAutofit fontScale="90000"/>
          </a:bodyPr>
          <a:lstStyle/>
          <a:p>
            <a:pPr algn="ctr"/>
            <a:br>
              <a:rPr lang="es-ES" dirty="0"/>
            </a:br>
            <a:br>
              <a:rPr lang="es-ES" dirty="0"/>
            </a:br>
            <a:r>
              <a:rPr lang="es-ES" dirty="0"/>
              <a:t>Celebración de actos judiciales</a:t>
            </a:r>
            <a:endParaRPr lang="es-CR" dirty="0"/>
          </a:p>
        </p:txBody>
      </p:sp>
      <p:sp>
        <p:nvSpPr>
          <p:cNvPr id="3" name="Marcador de contenido 2">
            <a:extLst>
              <a:ext uri="{FF2B5EF4-FFF2-40B4-BE49-F238E27FC236}">
                <a16:creationId xmlns:a16="http://schemas.microsoft.com/office/drawing/2014/main" id="{00AAA86E-17A6-9C28-5F3C-5E8FC13829E5}"/>
              </a:ext>
            </a:extLst>
          </p:cNvPr>
          <p:cNvSpPr>
            <a:spLocks noGrp="1"/>
          </p:cNvSpPr>
          <p:nvPr>
            <p:ph idx="1"/>
          </p:nvPr>
        </p:nvSpPr>
        <p:spPr/>
        <p:txBody>
          <a:bodyPr/>
          <a:lstStyle/>
          <a:p>
            <a:pPr marL="0" indent="0">
              <a:buNone/>
            </a:pPr>
            <a:endParaRPr lang="es-ES" dirty="0"/>
          </a:p>
          <a:p>
            <a:pPr marL="0" indent="0">
              <a:buNone/>
            </a:pPr>
            <a:r>
              <a:rPr lang="es-ES" dirty="0"/>
              <a:t>Comprensión de las actuaciones judiciales</a:t>
            </a:r>
          </a:p>
          <a:p>
            <a:pPr marL="0" indent="0" algn="just">
              <a:buNone/>
            </a:pPr>
            <a:r>
              <a:rPr lang="es-ES" dirty="0"/>
              <a:t>(58) Se adoptarán las medidas necesarias para reducir las dificultades de comunicación que afecten a la comprensión del acto judicial en el que participe una persona en condición de vulnerabilidad, garantizando que ésta pueda comprender su alcance y significado. </a:t>
            </a:r>
          </a:p>
          <a:p>
            <a:pPr marL="0" indent="0" algn="just">
              <a:buNone/>
            </a:pPr>
            <a:r>
              <a:rPr lang="es-ES" dirty="0"/>
              <a:t>(60) En las resoluciones judiciales se emplearán términos y construcciones sintácticas sencillas, sin perjuicio de su rigor técnico. </a:t>
            </a:r>
            <a:endParaRPr lang="es-CR" dirty="0"/>
          </a:p>
        </p:txBody>
      </p:sp>
      <p:pic>
        <p:nvPicPr>
          <p:cNvPr id="4" name="Imagen 3">
            <a:extLst>
              <a:ext uri="{FF2B5EF4-FFF2-40B4-BE49-F238E27FC236}">
                <a16:creationId xmlns:a16="http://schemas.microsoft.com/office/drawing/2014/main" id="{2D8B3328-48B2-25E1-1140-D0791D5D2A4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35589573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A7E607-3EE1-3859-527B-AE4C9159F2FD}"/>
              </a:ext>
            </a:extLst>
          </p:cNvPr>
          <p:cNvSpPr>
            <a:spLocks noGrp="1"/>
          </p:cNvSpPr>
          <p:nvPr>
            <p:ph type="title"/>
          </p:nvPr>
        </p:nvSpPr>
        <p:spPr/>
        <p:txBody>
          <a:bodyPr>
            <a:normAutofit fontScale="90000"/>
          </a:bodyPr>
          <a:lstStyle/>
          <a:p>
            <a:pPr algn="ctr"/>
            <a:br>
              <a:rPr lang="es-ES" dirty="0"/>
            </a:br>
            <a:br>
              <a:rPr lang="es-ES" dirty="0"/>
            </a:br>
            <a:r>
              <a:rPr lang="es-ES" dirty="0"/>
              <a:t>Celebración de actos judiciales</a:t>
            </a:r>
            <a:endParaRPr lang="es-CR" dirty="0"/>
          </a:p>
        </p:txBody>
      </p:sp>
      <p:sp>
        <p:nvSpPr>
          <p:cNvPr id="3" name="Marcador de contenido 2">
            <a:extLst>
              <a:ext uri="{FF2B5EF4-FFF2-40B4-BE49-F238E27FC236}">
                <a16:creationId xmlns:a16="http://schemas.microsoft.com/office/drawing/2014/main" id="{8E14FC53-0951-4102-4DCE-D929E44188F7}"/>
              </a:ext>
            </a:extLst>
          </p:cNvPr>
          <p:cNvSpPr>
            <a:spLocks noGrp="1"/>
          </p:cNvSpPr>
          <p:nvPr>
            <p:ph idx="1"/>
          </p:nvPr>
        </p:nvSpPr>
        <p:spPr/>
        <p:txBody>
          <a:bodyPr/>
          <a:lstStyle/>
          <a:p>
            <a:pPr marL="0" indent="0" algn="just">
              <a:buNone/>
            </a:pPr>
            <a:endParaRPr lang="es-ES" dirty="0"/>
          </a:p>
          <a:p>
            <a:pPr marL="0" indent="0" algn="just">
              <a:buNone/>
            </a:pPr>
            <a:r>
              <a:rPr lang="es-ES" dirty="0"/>
              <a:t>(68) Se procurará que la persona vulnerable espere el menor tiempo posible para la celebración del acto judicial. </a:t>
            </a:r>
          </a:p>
          <a:p>
            <a:pPr marL="0" indent="0" algn="just">
              <a:buNone/>
            </a:pPr>
            <a:r>
              <a:rPr lang="es-ES" dirty="0"/>
              <a:t>Los actos judiciales deben celebrarse puntualmente. </a:t>
            </a:r>
          </a:p>
          <a:p>
            <a:pPr marL="0" indent="0" algn="just">
              <a:buNone/>
            </a:pPr>
            <a:r>
              <a:rPr lang="es-ES" dirty="0"/>
              <a:t>Cuando esté justificado por las razones concurrentes, podrá otorgarse preferencia o prelación a la celebración del acto judicial en el que participe la persona en condición de vulnerabilidad. </a:t>
            </a:r>
            <a:endParaRPr lang="es-CR" dirty="0"/>
          </a:p>
        </p:txBody>
      </p:sp>
      <p:pic>
        <p:nvPicPr>
          <p:cNvPr id="4" name="Imagen 3">
            <a:extLst>
              <a:ext uri="{FF2B5EF4-FFF2-40B4-BE49-F238E27FC236}">
                <a16:creationId xmlns:a16="http://schemas.microsoft.com/office/drawing/2014/main" id="{61C4CDE1-CA25-77A6-CA6F-1B92026E3D2E}"/>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3483752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3716C0-35BF-527C-C12D-FE1E9AAACA36}"/>
              </a:ext>
            </a:extLst>
          </p:cNvPr>
          <p:cNvSpPr>
            <a:spLocks noGrp="1"/>
          </p:cNvSpPr>
          <p:nvPr>
            <p:ph type="title"/>
          </p:nvPr>
        </p:nvSpPr>
        <p:spPr/>
        <p:txBody>
          <a:bodyPr>
            <a:normAutofit fontScale="90000"/>
          </a:bodyPr>
          <a:lstStyle/>
          <a:p>
            <a:pPr algn="ctr"/>
            <a:br>
              <a:rPr lang="es-ES" dirty="0"/>
            </a:br>
            <a:br>
              <a:rPr lang="es-ES" dirty="0"/>
            </a:br>
            <a:r>
              <a:rPr lang="es-ES" dirty="0"/>
              <a:t>Celebración de actos judiciales</a:t>
            </a:r>
            <a:endParaRPr lang="es-CR" dirty="0"/>
          </a:p>
        </p:txBody>
      </p:sp>
      <p:sp>
        <p:nvSpPr>
          <p:cNvPr id="3" name="Marcador de contenido 2">
            <a:extLst>
              <a:ext uri="{FF2B5EF4-FFF2-40B4-BE49-F238E27FC236}">
                <a16:creationId xmlns:a16="http://schemas.microsoft.com/office/drawing/2014/main" id="{CA240742-57A6-3C27-153B-0006BA77818B}"/>
              </a:ext>
            </a:extLst>
          </p:cNvPr>
          <p:cNvSpPr>
            <a:spLocks noGrp="1"/>
          </p:cNvSpPr>
          <p:nvPr>
            <p:ph idx="1"/>
          </p:nvPr>
        </p:nvSpPr>
        <p:spPr/>
        <p:txBody>
          <a:bodyPr/>
          <a:lstStyle/>
          <a:p>
            <a:pPr marL="0" indent="0" algn="just">
              <a:buNone/>
            </a:pPr>
            <a:endParaRPr lang="es-ES" dirty="0"/>
          </a:p>
          <a:p>
            <a:pPr marL="0" indent="0" algn="just">
              <a:buNone/>
            </a:pPr>
            <a:r>
              <a:rPr lang="es-ES" dirty="0"/>
              <a:t>(72) Se procurará adaptar el lenguaje utilizado a las condiciones de la persona en condición de vulnerabilidad, tales como la edad, el grado de madurez, el nivel educativo, la capacidad intelectiva, el grado de discapacidad o las condiciones socioculturales. Se debe procurar formular preguntas claras, con una estructura sencilla.</a:t>
            </a:r>
          </a:p>
          <a:p>
            <a:pPr marL="0" indent="0" algn="just">
              <a:buNone/>
            </a:pPr>
            <a:r>
              <a:rPr lang="es-ES" dirty="0"/>
              <a:t> (73) Quienes participen en el acto de comparecencia deben evitar emitir juicios o críticas sobre el comportamiento de la persona, especialmente en los casos de víctimas del delito (estereotipos).</a:t>
            </a:r>
            <a:endParaRPr lang="es-CR" dirty="0"/>
          </a:p>
        </p:txBody>
      </p:sp>
      <p:pic>
        <p:nvPicPr>
          <p:cNvPr id="4" name="Imagen 3">
            <a:extLst>
              <a:ext uri="{FF2B5EF4-FFF2-40B4-BE49-F238E27FC236}">
                <a16:creationId xmlns:a16="http://schemas.microsoft.com/office/drawing/2014/main" id="{51EA529B-42DA-607B-AAE9-4A73A9B2FAE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38880359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908F52-91BE-FED4-F7AE-C4774F6F06B4}"/>
              </a:ext>
            </a:extLst>
          </p:cNvPr>
          <p:cNvSpPr>
            <a:spLocks noGrp="1"/>
          </p:cNvSpPr>
          <p:nvPr>
            <p:ph type="title"/>
          </p:nvPr>
        </p:nvSpPr>
        <p:spPr/>
        <p:txBody>
          <a:bodyPr>
            <a:normAutofit fontScale="90000"/>
          </a:bodyPr>
          <a:lstStyle/>
          <a:p>
            <a:pPr algn="ctr"/>
            <a:br>
              <a:rPr lang="es-ES" sz="3600" dirty="0"/>
            </a:br>
            <a:br>
              <a:rPr lang="es-ES" sz="3600" dirty="0"/>
            </a:br>
            <a:br>
              <a:rPr lang="es-ES" sz="3600" dirty="0"/>
            </a:br>
            <a:r>
              <a:rPr lang="es-ES" sz="3600" dirty="0"/>
              <a:t>Corte IDH, “Caso </a:t>
            </a:r>
            <a:r>
              <a:rPr lang="es-ES" sz="3600" dirty="0" err="1"/>
              <a:t>Tiu</a:t>
            </a:r>
            <a:r>
              <a:rPr lang="es-ES" sz="3600" dirty="0"/>
              <a:t> </a:t>
            </a:r>
            <a:r>
              <a:rPr lang="es-ES" sz="3600" dirty="0" err="1"/>
              <a:t>Tojín</a:t>
            </a:r>
            <a:r>
              <a:rPr lang="es-ES" sz="3600" dirty="0"/>
              <a:t> Vs. Guatemala”, Fondo, Reparaciones y Costas, sentencia de 26 de noviembre de 2008, Serie C No. 190, párr. 100</a:t>
            </a:r>
            <a:r>
              <a:rPr lang="es-ES" dirty="0"/>
              <a:t>.</a:t>
            </a:r>
            <a:endParaRPr lang="es-CR" dirty="0"/>
          </a:p>
        </p:txBody>
      </p:sp>
      <p:sp>
        <p:nvSpPr>
          <p:cNvPr id="3" name="Marcador de contenido 2">
            <a:extLst>
              <a:ext uri="{FF2B5EF4-FFF2-40B4-BE49-F238E27FC236}">
                <a16:creationId xmlns:a16="http://schemas.microsoft.com/office/drawing/2014/main" id="{4E31D54E-2EEF-13E1-87D9-E5C358D369F6}"/>
              </a:ext>
            </a:extLst>
          </p:cNvPr>
          <p:cNvSpPr>
            <a:spLocks noGrp="1"/>
          </p:cNvSpPr>
          <p:nvPr>
            <p:ph idx="1"/>
          </p:nvPr>
        </p:nvSpPr>
        <p:spPr>
          <a:xfrm>
            <a:off x="838200" y="1825624"/>
            <a:ext cx="10515600" cy="4810565"/>
          </a:xfrm>
        </p:spPr>
        <p:txBody>
          <a:bodyPr>
            <a:normAutofit fontScale="92500" lnSpcReduction="10000"/>
          </a:bodyPr>
          <a:lstStyle/>
          <a:p>
            <a:pPr marL="0" indent="0" algn="just">
              <a:buNone/>
            </a:pPr>
            <a:endParaRPr lang="es-ES" dirty="0"/>
          </a:p>
          <a:p>
            <a:pPr marL="0" indent="0" algn="just">
              <a:buNone/>
            </a:pPr>
            <a:endParaRPr lang="es-ES" dirty="0"/>
          </a:p>
          <a:p>
            <a:pPr marL="0" indent="0" algn="just">
              <a:buNone/>
            </a:pPr>
            <a:r>
              <a:rPr lang="es-ES" dirty="0"/>
              <a:t>En relación con la comunicación y accesibilidad de los procedimientos judiciales y administrativos: “[…] para garantizar el acceso a la justicia de las víctimas -en tanto miembros del pueblo indígena Maya- y que la investigación de los hechos se realice con la debida diligencia, sin obstáculos y sin discriminación, el Estado debe asegurar que aquellas puedan comprender y hacerse comprender en los procedimientos legales iniciados, facilitándoles intérpretes u otros medios eficaces para tal fin. Asimismo, el Estado deberá garantizar, en la medida de lo posible, que las víctimas del presente caso no tengan que hacer esfuerzos desmedidos o exagerados para acceder a los centros de administración de justicia encargados de la investigación del presente caso […]”</a:t>
            </a:r>
            <a:endParaRPr lang="es-CR" dirty="0"/>
          </a:p>
        </p:txBody>
      </p:sp>
      <p:pic>
        <p:nvPicPr>
          <p:cNvPr id="4" name="Imagen 3">
            <a:extLst>
              <a:ext uri="{FF2B5EF4-FFF2-40B4-BE49-F238E27FC236}">
                <a16:creationId xmlns:a16="http://schemas.microsoft.com/office/drawing/2014/main" id="{B6B2A467-D153-9A97-0A15-7549F987CA7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2161958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6D9131-EBE2-CDD7-0389-B069D3FB52A8}"/>
              </a:ext>
            </a:extLst>
          </p:cNvPr>
          <p:cNvSpPr>
            <a:spLocks noGrp="1"/>
          </p:cNvSpPr>
          <p:nvPr>
            <p:ph type="title"/>
          </p:nvPr>
        </p:nvSpPr>
        <p:spPr/>
        <p:txBody>
          <a:bodyPr>
            <a:noAutofit/>
          </a:bodyPr>
          <a:lstStyle/>
          <a:p>
            <a:pPr algn="ctr"/>
            <a:br>
              <a:rPr lang="es-ES" sz="3200" dirty="0"/>
            </a:br>
            <a:br>
              <a:rPr lang="es-ES" sz="3200" dirty="0"/>
            </a:br>
            <a:br>
              <a:rPr lang="es-ES" sz="3200" dirty="0"/>
            </a:br>
            <a:r>
              <a:rPr lang="es-ES" sz="3200" dirty="0"/>
              <a:t>Corte IDH. Caso Fernández Ortega y otros. Vs. México. Excepción Preliminar, Fondo, Reparaciones y Costas. Sentencia de 30 de agosto de 2010. Párr. 200. </a:t>
            </a:r>
            <a:endParaRPr lang="es-CR" sz="3200" dirty="0"/>
          </a:p>
        </p:txBody>
      </p:sp>
      <p:sp>
        <p:nvSpPr>
          <p:cNvPr id="3" name="Marcador de contenido 2">
            <a:extLst>
              <a:ext uri="{FF2B5EF4-FFF2-40B4-BE49-F238E27FC236}">
                <a16:creationId xmlns:a16="http://schemas.microsoft.com/office/drawing/2014/main" id="{B5CCF755-F32B-C30F-5325-0E9E57A9EE9F}"/>
              </a:ext>
            </a:extLst>
          </p:cNvPr>
          <p:cNvSpPr>
            <a:spLocks noGrp="1"/>
          </p:cNvSpPr>
          <p:nvPr>
            <p:ph idx="1"/>
          </p:nvPr>
        </p:nvSpPr>
        <p:spPr>
          <a:xfrm>
            <a:off x="838200" y="2090966"/>
            <a:ext cx="10515600" cy="4575175"/>
          </a:xfrm>
        </p:spPr>
        <p:txBody>
          <a:bodyPr>
            <a:normAutofit fontScale="92500"/>
          </a:bodyPr>
          <a:lstStyle/>
          <a:p>
            <a:pPr marL="0" indent="0" algn="just">
              <a:buNone/>
            </a:pPr>
            <a:endParaRPr lang="es-ES" dirty="0"/>
          </a:p>
          <a:p>
            <a:pPr marL="0" indent="0" algn="just">
              <a:buNone/>
            </a:pPr>
            <a:r>
              <a:rPr lang="es-ES" dirty="0"/>
              <a:t>Sobre la adaptación de medidas: “Como lo ha establecido en otras ocasiones este Tribunal, y conforme al principio de no discriminación consagrado en el artículo 1.1 de la Convención Americana, para garantizar el acceso a la justicia de los miembros de comunidades indígenas, es indispensable que los Estados otorguen una protección efectiva que tome en cuenta sus particularidades propias, sus características económicas y sociales, así como su situación de especial vulnerabilidad, su derecho consuetudinario, sus valores, sus usos y costumbres. Además, el Tribunal ha </a:t>
            </a:r>
            <a:r>
              <a:rPr lang="es-ES" dirty="0" err="1"/>
              <a:t>señalado</a:t>
            </a:r>
            <a:r>
              <a:rPr lang="es-ES" dirty="0"/>
              <a:t> que “los Estados deben abstenerse de realizar acciones que de cualquier manera vayan dirigidas, directa o indirectamente, a crear situaciones de discriminación de jure o de facto”.</a:t>
            </a:r>
            <a:endParaRPr lang="es-CR" dirty="0"/>
          </a:p>
        </p:txBody>
      </p:sp>
      <p:pic>
        <p:nvPicPr>
          <p:cNvPr id="4" name="Imagen 3">
            <a:extLst>
              <a:ext uri="{FF2B5EF4-FFF2-40B4-BE49-F238E27FC236}">
                <a16:creationId xmlns:a16="http://schemas.microsoft.com/office/drawing/2014/main" id="{8154AC64-DA6A-01B1-77EF-111F7BBB64F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3337551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1B803F-531B-BFFE-D002-F3672CE5BB49}"/>
              </a:ext>
            </a:extLst>
          </p:cNvPr>
          <p:cNvSpPr>
            <a:spLocks noGrp="1"/>
          </p:cNvSpPr>
          <p:nvPr>
            <p:ph type="title"/>
          </p:nvPr>
        </p:nvSpPr>
        <p:spPr/>
        <p:txBody>
          <a:bodyPr>
            <a:normAutofit fontScale="90000"/>
          </a:bodyPr>
          <a:lstStyle/>
          <a:p>
            <a:pPr algn="ctr"/>
            <a:br>
              <a:rPr lang="es-ES" dirty="0"/>
            </a:br>
            <a:br>
              <a:rPr lang="es-ES" dirty="0"/>
            </a:br>
            <a:r>
              <a:rPr lang="es-ES" dirty="0"/>
              <a:t>Interseccionalidad</a:t>
            </a:r>
            <a:endParaRPr lang="es-CR" dirty="0"/>
          </a:p>
        </p:txBody>
      </p:sp>
      <p:sp>
        <p:nvSpPr>
          <p:cNvPr id="3" name="Marcador de contenido 2">
            <a:extLst>
              <a:ext uri="{FF2B5EF4-FFF2-40B4-BE49-F238E27FC236}">
                <a16:creationId xmlns:a16="http://schemas.microsoft.com/office/drawing/2014/main" id="{8E7ED431-BA3A-09E3-8C1C-56753A74F40A}"/>
              </a:ext>
            </a:extLst>
          </p:cNvPr>
          <p:cNvSpPr>
            <a:spLocks noGrp="1"/>
          </p:cNvSpPr>
          <p:nvPr>
            <p:ph idx="1"/>
          </p:nvPr>
        </p:nvSpPr>
        <p:spPr/>
        <p:txBody>
          <a:bodyPr/>
          <a:lstStyle/>
          <a:p>
            <a:pPr algn="just"/>
            <a:endParaRPr lang="es-ES" b="0" i="0" dirty="0">
              <a:solidFill>
                <a:srgbClr val="494848"/>
              </a:solidFill>
              <a:effectLst/>
              <a:highlight>
                <a:srgbClr val="FFFFFF"/>
              </a:highlight>
              <a:latin typeface="Open Sans" panose="020B0606030504020204" pitchFamily="34" charset="0"/>
            </a:endParaRPr>
          </a:p>
          <a:p>
            <a:pPr algn="just"/>
            <a:r>
              <a:rPr lang="es-ES" b="0" i="0" dirty="0">
                <a:effectLst/>
                <a:highlight>
                  <a:srgbClr val="FFFFFF"/>
                </a:highlight>
                <a:latin typeface="Open Sans" panose="020B0606030504020204" pitchFamily="34" charset="0"/>
              </a:rPr>
              <a:t>Corte IDH. Caso Gonzales </a:t>
            </a:r>
            <a:r>
              <a:rPr lang="es-ES" b="0" i="0" dirty="0" err="1">
                <a:effectLst/>
                <a:highlight>
                  <a:srgbClr val="FFFFFF"/>
                </a:highlight>
                <a:latin typeface="Open Sans" panose="020B0606030504020204" pitchFamily="34" charset="0"/>
              </a:rPr>
              <a:t>Lluy</a:t>
            </a:r>
            <a:r>
              <a:rPr lang="es-ES" b="0" i="0" dirty="0">
                <a:effectLst/>
                <a:highlight>
                  <a:srgbClr val="FFFFFF"/>
                </a:highlight>
                <a:latin typeface="Open Sans" panose="020B0606030504020204" pitchFamily="34" charset="0"/>
              </a:rPr>
              <a:t> y otros Vs. Ecuador. Excepciones Preliminares, Fondo, Reparaciones y Costas. Sentencia de 1 de septiembre de 2015. Serie C No. 298.</a:t>
            </a:r>
          </a:p>
          <a:p>
            <a:pPr marL="0" indent="0" algn="just">
              <a:buNone/>
            </a:pPr>
            <a:endParaRPr lang="es-ES" b="0" i="0" dirty="0">
              <a:effectLst/>
              <a:highlight>
                <a:srgbClr val="FFFFFF"/>
              </a:highlight>
              <a:latin typeface="Open Sans" panose="020B0606030504020204" pitchFamily="34" charset="0"/>
            </a:endParaRPr>
          </a:p>
          <a:p>
            <a:pPr algn="just"/>
            <a:r>
              <a:rPr lang="es-ES" b="0" i="0" dirty="0">
                <a:effectLst/>
                <a:highlight>
                  <a:srgbClr val="FFFFFF"/>
                </a:highlight>
                <a:latin typeface="Open Sans" panose="020B0606030504020204" pitchFamily="34" charset="0"/>
              </a:rPr>
              <a:t>Corte IDH. Caso Ramírez Escobar y otros Vs. Guatemala. Fondo, Reparaciones y Costas. Sentencia de 9 de marzo de 2018. Serie C No. 351.</a:t>
            </a:r>
            <a:endParaRPr lang="es-CR" dirty="0"/>
          </a:p>
        </p:txBody>
      </p:sp>
      <p:pic>
        <p:nvPicPr>
          <p:cNvPr id="4" name="Imagen 3">
            <a:extLst>
              <a:ext uri="{FF2B5EF4-FFF2-40B4-BE49-F238E27FC236}">
                <a16:creationId xmlns:a16="http://schemas.microsoft.com/office/drawing/2014/main" id="{57EA9C58-3B88-0C74-94D1-D96215B7F70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18690353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9804CC-9187-6E42-4BE9-4F70D92EFEB7}"/>
              </a:ext>
            </a:extLst>
          </p:cNvPr>
          <p:cNvSpPr>
            <a:spLocks noGrp="1"/>
          </p:cNvSpPr>
          <p:nvPr>
            <p:ph type="title"/>
          </p:nvPr>
        </p:nvSpPr>
        <p:spPr/>
        <p:txBody>
          <a:bodyPr/>
          <a:lstStyle/>
          <a:p>
            <a:pPr algn="ctr"/>
            <a:br>
              <a:rPr lang="es-ES" dirty="0"/>
            </a:br>
            <a:r>
              <a:rPr lang="es-ES" dirty="0"/>
              <a:t>Interseccionalidad</a:t>
            </a:r>
            <a:endParaRPr lang="es-CR" dirty="0"/>
          </a:p>
        </p:txBody>
      </p:sp>
      <p:sp>
        <p:nvSpPr>
          <p:cNvPr id="3" name="Marcador de contenido 2">
            <a:extLst>
              <a:ext uri="{FF2B5EF4-FFF2-40B4-BE49-F238E27FC236}">
                <a16:creationId xmlns:a16="http://schemas.microsoft.com/office/drawing/2014/main" id="{70E7CEE5-B917-9B62-DCC8-97BF2EB49B55}"/>
              </a:ext>
            </a:extLst>
          </p:cNvPr>
          <p:cNvSpPr>
            <a:spLocks noGrp="1"/>
          </p:cNvSpPr>
          <p:nvPr>
            <p:ph idx="1"/>
          </p:nvPr>
        </p:nvSpPr>
        <p:spPr/>
        <p:txBody>
          <a:bodyPr>
            <a:normAutofit lnSpcReduction="10000"/>
          </a:bodyPr>
          <a:lstStyle/>
          <a:p>
            <a:pPr algn="just"/>
            <a:endParaRPr lang="es-ES" b="0" i="0" dirty="0">
              <a:effectLst/>
              <a:highlight>
                <a:srgbClr val="FFFFFF"/>
              </a:highlight>
              <a:latin typeface="Open Sans" panose="020B0606030504020204" pitchFamily="34" charset="0"/>
            </a:endParaRPr>
          </a:p>
          <a:p>
            <a:pPr algn="just"/>
            <a:r>
              <a:rPr lang="es-ES" b="0" i="0" dirty="0">
                <a:effectLst/>
                <a:highlight>
                  <a:srgbClr val="FFFFFF"/>
                </a:highlight>
                <a:latin typeface="Open Sans" panose="020B0606030504020204" pitchFamily="34" charset="0"/>
              </a:rPr>
              <a:t>Corte IDH. Caso Trabajadores de la Hacienda Brasil Verde Vs. Brasil. Interpretación de la Sentencia de Excepciones Preliminares, Fondo, Reparaciones y Costas. Sentencia de 22 de agosto de 2017. Serie C No. 337.</a:t>
            </a:r>
          </a:p>
          <a:p>
            <a:pPr marL="0" indent="0" algn="just">
              <a:buNone/>
            </a:pPr>
            <a:endParaRPr lang="es-ES" b="0" i="0" dirty="0">
              <a:effectLst/>
              <a:highlight>
                <a:srgbClr val="FFFFFF"/>
              </a:highlight>
              <a:latin typeface="Open Sans" panose="020B0606030504020204" pitchFamily="34" charset="0"/>
            </a:endParaRPr>
          </a:p>
          <a:p>
            <a:pPr algn="just"/>
            <a:r>
              <a:rPr lang="es-ES" b="0" i="0" dirty="0">
                <a:effectLst/>
                <a:highlight>
                  <a:srgbClr val="FFFFFF"/>
                </a:highlight>
                <a:latin typeface="Open Sans" panose="020B0606030504020204" pitchFamily="34" charset="0"/>
              </a:rPr>
              <a:t>Corte IDH. Caso de los Empleados de la Fábrica de Fuegos de Santo </a:t>
            </a:r>
            <a:r>
              <a:rPr lang="es-ES" b="0" i="0" dirty="0" err="1">
                <a:effectLst/>
                <a:highlight>
                  <a:srgbClr val="FFFFFF"/>
                </a:highlight>
                <a:latin typeface="Open Sans" panose="020B0606030504020204" pitchFamily="34" charset="0"/>
              </a:rPr>
              <a:t>Antônio</a:t>
            </a:r>
            <a:r>
              <a:rPr lang="es-ES" b="0" i="0" dirty="0">
                <a:effectLst/>
                <a:highlight>
                  <a:srgbClr val="FFFFFF"/>
                </a:highlight>
                <a:latin typeface="Open Sans" panose="020B0606030504020204" pitchFamily="34" charset="0"/>
              </a:rPr>
              <a:t> de </a:t>
            </a:r>
            <a:r>
              <a:rPr lang="es-ES" b="0" i="0" dirty="0" err="1">
                <a:effectLst/>
                <a:highlight>
                  <a:srgbClr val="FFFFFF"/>
                </a:highlight>
                <a:latin typeface="Open Sans" panose="020B0606030504020204" pitchFamily="34" charset="0"/>
              </a:rPr>
              <a:t>Jesus</a:t>
            </a:r>
            <a:r>
              <a:rPr lang="es-ES" b="0" i="0" dirty="0">
                <a:effectLst/>
                <a:highlight>
                  <a:srgbClr val="FFFFFF"/>
                </a:highlight>
                <a:latin typeface="Open Sans" panose="020B0606030504020204" pitchFamily="34" charset="0"/>
              </a:rPr>
              <a:t> y sus familiares Vs. Brasil. Interpretación de la Sentencia de Excepciones preliminares, Fondo, Reparaciones y Costas. Sentencia de 21 de junio de 2021. Serie C No. 427.</a:t>
            </a:r>
            <a:endParaRPr lang="es-CR" dirty="0"/>
          </a:p>
        </p:txBody>
      </p:sp>
      <p:pic>
        <p:nvPicPr>
          <p:cNvPr id="4" name="Imagen 3">
            <a:extLst>
              <a:ext uri="{FF2B5EF4-FFF2-40B4-BE49-F238E27FC236}">
                <a16:creationId xmlns:a16="http://schemas.microsoft.com/office/drawing/2014/main" id="{EE1C7663-3DEC-F557-4D99-C8DB02EAC78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7220045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3A6189-60AA-EFEA-8079-558AB7614D12}"/>
              </a:ext>
            </a:extLst>
          </p:cNvPr>
          <p:cNvSpPr>
            <a:spLocks noGrp="1"/>
          </p:cNvSpPr>
          <p:nvPr>
            <p:ph type="title"/>
          </p:nvPr>
        </p:nvSpPr>
        <p:spPr/>
        <p:txBody>
          <a:bodyPr/>
          <a:lstStyle/>
          <a:p>
            <a:pPr algn="ctr"/>
            <a:br>
              <a:rPr lang="es-ES" dirty="0"/>
            </a:br>
            <a:r>
              <a:rPr lang="es-ES" dirty="0"/>
              <a:t>Discapacidad</a:t>
            </a:r>
            <a:endParaRPr lang="es-CR" dirty="0"/>
          </a:p>
        </p:txBody>
      </p:sp>
      <p:sp>
        <p:nvSpPr>
          <p:cNvPr id="3" name="Marcador de contenido 2">
            <a:extLst>
              <a:ext uri="{FF2B5EF4-FFF2-40B4-BE49-F238E27FC236}">
                <a16:creationId xmlns:a16="http://schemas.microsoft.com/office/drawing/2014/main" id="{0DCF2CCA-6DBE-6DCD-DA83-85C1B26B6E74}"/>
              </a:ext>
            </a:extLst>
          </p:cNvPr>
          <p:cNvSpPr>
            <a:spLocks noGrp="1"/>
          </p:cNvSpPr>
          <p:nvPr>
            <p:ph idx="1"/>
          </p:nvPr>
        </p:nvSpPr>
        <p:spPr/>
        <p:txBody>
          <a:bodyPr/>
          <a:lstStyle/>
          <a:p>
            <a:pPr algn="just"/>
            <a:endParaRPr lang="es-ES" b="0" i="0" dirty="0">
              <a:solidFill>
                <a:srgbClr val="494848"/>
              </a:solidFill>
              <a:effectLst/>
              <a:highlight>
                <a:srgbClr val="FFFFFF"/>
              </a:highlight>
              <a:latin typeface="Open Sans" panose="020B0606030504020204" pitchFamily="34" charset="0"/>
            </a:endParaRPr>
          </a:p>
          <a:p>
            <a:pPr algn="just"/>
            <a:r>
              <a:rPr lang="es-ES" b="0" i="0" dirty="0">
                <a:effectLst/>
                <a:highlight>
                  <a:srgbClr val="FFFFFF"/>
                </a:highlight>
                <a:latin typeface="Open Sans" panose="020B0606030504020204" pitchFamily="34" charset="0"/>
              </a:rPr>
              <a:t>Corte IDH. Caso </a:t>
            </a:r>
            <a:r>
              <a:rPr lang="es-ES" b="0" i="0" dirty="0" err="1">
                <a:effectLst/>
                <a:highlight>
                  <a:srgbClr val="FFFFFF"/>
                </a:highlight>
                <a:latin typeface="Open Sans" panose="020B0606030504020204" pitchFamily="34" charset="0"/>
              </a:rPr>
              <a:t>Furlan</a:t>
            </a:r>
            <a:r>
              <a:rPr lang="es-ES" b="0" i="0" dirty="0">
                <a:effectLst/>
                <a:highlight>
                  <a:srgbClr val="FFFFFF"/>
                </a:highlight>
                <a:latin typeface="Open Sans" panose="020B0606030504020204" pitchFamily="34" charset="0"/>
              </a:rPr>
              <a:t> y familiares Vs. Argentina. Excepciones Preliminares, Fondo, Reparaciones y Costas. Sentencia de 31 de agosto de 2012. Serie C No. 246.</a:t>
            </a:r>
          </a:p>
          <a:p>
            <a:pPr marL="0" indent="0" algn="just">
              <a:buNone/>
            </a:pPr>
            <a:endParaRPr lang="es-ES" b="0" i="0" dirty="0">
              <a:effectLst/>
              <a:highlight>
                <a:srgbClr val="FFFFFF"/>
              </a:highlight>
              <a:latin typeface="Open Sans" panose="020B0606030504020204" pitchFamily="34" charset="0"/>
            </a:endParaRPr>
          </a:p>
          <a:p>
            <a:pPr algn="just"/>
            <a:r>
              <a:rPr lang="es-ES" b="0" i="0" dirty="0">
                <a:effectLst/>
                <a:highlight>
                  <a:srgbClr val="FFFFFF"/>
                </a:highlight>
                <a:latin typeface="Open Sans" panose="020B0606030504020204" pitchFamily="34" charset="0"/>
              </a:rPr>
              <a:t>Corte IDH. Caso Guevara Díaz Vs. Costa Rica. Fondo, Reparaciones y Costas. Sentencia de 22 de junio de 2022. Serie C No. 453.</a:t>
            </a:r>
            <a:endParaRPr lang="es-CR" dirty="0"/>
          </a:p>
        </p:txBody>
      </p:sp>
      <p:pic>
        <p:nvPicPr>
          <p:cNvPr id="4" name="Imagen 3">
            <a:extLst>
              <a:ext uri="{FF2B5EF4-FFF2-40B4-BE49-F238E27FC236}">
                <a16:creationId xmlns:a16="http://schemas.microsoft.com/office/drawing/2014/main" id="{C25504BC-2715-1376-B188-B13392898F5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39776781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843E4-842A-FAE8-12F8-866FFB7337FC}"/>
              </a:ext>
            </a:extLst>
          </p:cNvPr>
          <p:cNvSpPr>
            <a:spLocks noGrp="1"/>
          </p:cNvSpPr>
          <p:nvPr>
            <p:ph type="title"/>
          </p:nvPr>
        </p:nvSpPr>
        <p:spPr/>
        <p:txBody>
          <a:bodyPr/>
          <a:lstStyle/>
          <a:p>
            <a:pPr algn="ctr"/>
            <a:br>
              <a:rPr lang="es-ES" dirty="0"/>
            </a:br>
            <a:r>
              <a:rPr lang="es-ES" dirty="0"/>
              <a:t>Personas mayores</a:t>
            </a:r>
            <a:endParaRPr lang="es-CR" dirty="0"/>
          </a:p>
        </p:txBody>
      </p:sp>
      <p:sp>
        <p:nvSpPr>
          <p:cNvPr id="3" name="Marcador de contenido 2">
            <a:extLst>
              <a:ext uri="{FF2B5EF4-FFF2-40B4-BE49-F238E27FC236}">
                <a16:creationId xmlns:a16="http://schemas.microsoft.com/office/drawing/2014/main" id="{23B46600-F6E5-E3F1-7629-4B017606A42C}"/>
              </a:ext>
            </a:extLst>
          </p:cNvPr>
          <p:cNvSpPr>
            <a:spLocks noGrp="1"/>
          </p:cNvSpPr>
          <p:nvPr>
            <p:ph idx="1"/>
          </p:nvPr>
        </p:nvSpPr>
        <p:spPr/>
        <p:txBody>
          <a:bodyPr>
            <a:normAutofit lnSpcReduction="10000"/>
          </a:bodyPr>
          <a:lstStyle/>
          <a:p>
            <a:pPr algn="just"/>
            <a:endParaRPr lang="es-ES" b="0" i="0" dirty="0">
              <a:effectLst/>
              <a:highlight>
                <a:srgbClr val="FFFFFF"/>
              </a:highlight>
              <a:latin typeface="Open Sans" panose="020B0606030504020204" pitchFamily="34" charset="0"/>
            </a:endParaRPr>
          </a:p>
          <a:p>
            <a:pPr algn="just"/>
            <a:r>
              <a:rPr lang="es-ES" b="0" i="0" dirty="0">
                <a:effectLst/>
                <a:highlight>
                  <a:srgbClr val="FFFFFF"/>
                </a:highlight>
                <a:latin typeface="Open Sans" panose="020B0606030504020204" pitchFamily="34" charset="0"/>
              </a:rPr>
              <a:t>Corte IDH. Caso Profesores de Chañaral y otras municipalidades Vs. Chile. Interpretación de la Sentencia de Excepción Preliminar, Fondo, Reparaciones y Costas. Sentencia de 27 de julio de 2022. Serie C No. 460.</a:t>
            </a:r>
          </a:p>
          <a:p>
            <a:pPr marL="0" indent="0" algn="just">
              <a:buNone/>
            </a:pPr>
            <a:endParaRPr lang="es-ES" b="0" i="0" dirty="0">
              <a:effectLst/>
              <a:highlight>
                <a:srgbClr val="FFFFFF"/>
              </a:highlight>
              <a:latin typeface="Open Sans" panose="020B0606030504020204" pitchFamily="34" charset="0"/>
            </a:endParaRPr>
          </a:p>
          <a:p>
            <a:pPr algn="just"/>
            <a:r>
              <a:rPr lang="es-ES" b="0" i="0" dirty="0">
                <a:effectLst/>
                <a:highlight>
                  <a:srgbClr val="FFFFFF"/>
                </a:highlight>
                <a:latin typeface="Open Sans" panose="020B0606030504020204" pitchFamily="34" charset="0"/>
              </a:rPr>
              <a:t>Corte IDH. Caso Federación Nacional de Trabajadores Marítimos y Portuarios (FEMAPOR) Vs. Perú. Interpretación de la Sentencia de Excepciones Preliminares, Fondo y Reparaciones. Sentencia de 21 de noviembre de 2022. Serie C No. 480.</a:t>
            </a:r>
            <a:endParaRPr lang="es-CR" dirty="0"/>
          </a:p>
        </p:txBody>
      </p:sp>
      <p:pic>
        <p:nvPicPr>
          <p:cNvPr id="4" name="Imagen 3">
            <a:extLst>
              <a:ext uri="{FF2B5EF4-FFF2-40B4-BE49-F238E27FC236}">
                <a16:creationId xmlns:a16="http://schemas.microsoft.com/office/drawing/2014/main" id="{2A59C4AB-709A-A77D-C6D5-C47B3738E4E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7966" b="8289"/>
          <a:stretch/>
        </p:blipFill>
        <p:spPr>
          <a:xfrm>
            <a:off x="138545" y="191859"/>
            <a:ext cx="4996873" cy="591129"/>
          </a:xfrm>
          <a:prstGeom prst="rect">
            <a:avLst/>
          </a:prstGeom>
        </p:spPr>
      </p:pic>
    </p:spTree>
    <p:extLst>
      <p:ext uri="{BB962C8B-B14F-4D97-AF65-F5344CB8AC3E}">
        <p14:creationId xmlns:p14="http://schemas.microsoft.com/office/powerpoint/2010/main" val="55161228"/>
      </p:ext>
    </p:extLst>
  </p:cSld>
  <p:clrMapOvr>
    <a:masterClrMapping/>
  </p:clrMapOvr>
</p:sld>
</file>

<file path=ppt/theme/theme1.xml><?xml version="1.0" encoding="utf-8"?>
<a:theme xmlns:a="http://schemas.openxmlformats.org/drawingml/2006/main" name="Office 2013 - Tema de 2022">
  <a:themeElements>
    <a:clrScheme name="Office 2013 - Tema de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Tema de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Tema de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5646</TotalTime>
  <Words>2795</Words>
  <Application>Microsoft Office PowerPoint</Application>
  <PresentationFormat>Panorámica</PresentationFormat>
  <Paragraphs>119</Paragraphs>
  <Slides>31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31</vt:i4>
      </vt:variant>
    </vt:vector>
  </HeadingPairs>
  <TitlesOfParts>
    <vt:vector size="36" baseType="lpstr">
      <vt:lpstr>Arial</vt:lpstr>
      <vt:lpstr>Calibri</vt:lpstr>
      <vt:lpstr>Calibri Light</vt:lpstr>
      <vt:lpstr>Open Sans</vt:lpstr>
      <vt:lpstr>Office 2013 - Tema de 2022</vt:lpstr>
      <vt:lpstr>Justicia incluyente (¿inclusiva?)</vt:lpstr>
      <vt:lpstr>  El enfoque diferencial</vt:lpstr>
      <vt:lpstr>  El enfoque diferencial</vt:lpstr>
      <vt:lpstr>  El enfoque diferencial</vt:lpstr>
      <vt:lpstr>  Concepto de justicia incluyente</vt:lpstr>
      <vt:lpstr> Fuentes en el DDHH</vt:lpstr>
      <vt:lpstr> Fuentes en el DDHH</vt:lpstr>
      <vt:lpstr> Fuentes en el DDHH</vt:lpstr>
      <vt:lpstr> Fuentes en el DDHH</vt:lpstr>
      <vt:lpstr> Fuentes en el DDHH</vt:lpstr>
      <vt:lpstr> Fuentes en el DDHH</vt:lpstr>
      <vt:lpstr> Fuentes en el DDHH</vt:lpstr>
      <vt:lpstr> Fuentes en el DDHH</vt:lpstr>
      <vt:lpstr>  Fuentes en el DDHH</vt:lpstr>
      <vt:lpstr>  Concepto de vulnerablidad</vt:lpstr>
      <vt:lpstr> Quienes son los responsables de implementar la justicia incluyente</vt:lpstr>
      <vt:lpstr>  Algunas reglas para implementar la justicia incluyente</vt:lpstr>
      <vt:lpstr>   Medidas procesales</vt:lpstr>
      <vt:lpstr>  Medidas de organización y gestión judicial</vt:lpstr>
      <vt:lpstr>  Medidas de organización y gestión judicial</vt:lpstr>
      <vt:lpstr>  Medios de resolución alternativa de conflictos</vt:lpstr>
      <vt:lpstr>  Celebración de actos judiciales</vt:lpstr>
      <vt:lpstr>  Celebración de actos judiciales</vt:lpstr>
      <vt:lpstr>  Celebración de actos judiciales</vt:lpstr>
      <vt:lpstr>  Celebración de actos judiciales</vt:lpstr>
      <vt:lpstr>   Corte IDH, “Caso Tiu Tojín Vs. Guatemala”, Fondo, Reparaciones y Costas, sentencia de 26 de noviembre de 2008, Serie C No. 190, párr. 100.</vt:lpstr>
      <vt:lpstr>   Corte IDH. Caso Fernández Ortega y otros. Vs. México. Excepción Preliminar, Fondo, Reparaciones y Costas. Sentencia de 30 de agosto de 2010. Párr. 200. </vt:lpstr>
      <vt:lpstr>  Interseccionalidad</vt:lpstr>
      <vt:lpstr> Interseccionalidad</vt:lpstr>
      <vt:lpstr> Discapacidad</vt:lpstr>
      <vt:lpstr> Personas mayores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Alexei Julio</dc:creator>
  <cp:lastModifiedBy>Daniela Alejandra Martinez Lopez</cp:lastModifiedBy>
  <cp:revision>3</cp:revision>
  <dcterms:created xsi:type="dcterms:W3CDTF">2024-08-25T16:50:35Z</dcterms:created>
  <dcterms:modified xsi:type="dcterms:W3CDTF">2024-09-06T19:13:28Z</dcterms:modified>
</cp:coreProperties>
</file>